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55" r:id="rId2"/>
  </p:sldMasterIdLst>
  <p:notesMasterIdLst>
    <p:notesMasterId r:id="rId30"/>
  </p:notesMasterIdLst>
  <p:handoutMasterIdLst>
    <p:handoutMasterId r:id="rId31"/>
  </p:handoutMasterIdLst>
  <p:sldIdLst>
    <p:sldId id="315" r:id="rId3"/>
    <p:sldId id="405" r:id="rId4"/>
    <p:sldId id="385" r:id="rId5"/>
    <p:sldId id="406" r:id="rId6"/>
    <p:sldId id="407" r:id="rId7"/>
    <p:sldId id="408" r:id="rId8"/>
    <p:sldId id="293" r:id="rId9"/>
    <p:sldId id="295" r:id="rId10"/>
    <p:sldId id="393" r:id="rId11"/>
    <p:sldId id="394" r:id="rId12"/>
    <p:sldId id="395" r:id="rId13"/>
    <p:sldId id="396" r:id="rId14"/>
    <p:sldId id="397" r:id="rId15"/>
    <p:sldId id="409" r:id="rId16"/>
    <p:sldId id="410" r:id="rId17"/>
    <p:sldId id="372" r:id="rId18"/>
    <p:sldId id="373" r:id="rId19"/>
    <p:sldId id="374" r:id="rId20"/>
    <p:sldId id="411" r:id="rId21"/>
    <p:sldId id="412" r:id="rId22"/>
    <p:sldId id="399" r:id="rId23"/>
    <p:sldId id="400" r:id="rId24"/>
    <p:sldId id="402" r:id="rId25"/>
    <p:sldId id="375" r:id="rId26"/>
    <p:sldId id="376" r:id="rId27"/>
    <p:sldId id="413" r:id="rId28"/>
    <p:sldId id="414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12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E32C3-B78A-4661-AAA4-B35B2A8055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CFB54-6425-496A-AE33-B2CB923B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3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1088-C67B-4FBF-AEB3-7BD7B074B42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C710-6A78-404B-9B17-D3F1CE5E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5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B585380A-04BD-41E4-BFA8-38FC07A5E006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25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245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9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B585380A-04BD-41E4-BFA8-38FC07A5E006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26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245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9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-1" y="471600"/>
            <a:ext cx="9144000" cy="5004000"/>
          </a:xfrm>
          <a:solidFill>
            <a:srgbClr val="CDD7E5"/>
          </a:solidFill>
        </p:spPr>
        <p:txBody>
          <a:bodyPr rtlCol="0" anchor="b">
            <a:noAutofit/>
          </a:bodyPr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770" y="5517290"/>
            <a:ext cx="6048000" cy="450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16000" y="6007020"/>
            <a:ext cx="3024000" cy="468000"/>
          </a:xfrm>
        </p:spPr>
        <p:txBody>
          <a:bodyPr anchor="b"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36400" y="6007020"/>
            <a:ext cx="1800000" cy="468000"/>
          </a:xfrm>
        </p:spPr>
        <p:txBody>
          <a:bodyPr anchor="b"/>
          <a:lstStyle>
            <a:lvl1pPr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2160-8D46-4ABC-8397-B31E24ADF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942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ictur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0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hteck 9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84610" y="1268700"/>
            <a:ext cx="8280000" cy="5040000"/>
          </a:xfrm>
          <a:solidFill>
            <a:srgbClr val="CDD7E5"/>
          </a:solidFill>
        </p:spPr>
        <p:txBody>
          <a:bodyPr rtlCol="0" anchor="b">
            <a:noAutofit/>
          </a:bodyPr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652000" y="3141140"/>
            <a:ext cx="3312000" cy="1296000"/>
          </a:xfrm>
          <a:solidFill>
            <a:srgbClr val="FFFFFF">
              <a:alpha val="50196"/>
            </a:srgbClr>
          </a:solidFill>
        </p:spPr>
        <p:txBody>
          <a:bodyPr anchor="ctr"/>
          <a:lstStyle>
            <a:lvl1pPr algn="r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EC11-182A-4D40-9E3B-DF5B80BE6B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1563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hteck 6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268700"/>
            <a:ext cx="8280000" cy="504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F4BE-9ADB-440C-99AC-037F834087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255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8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hteck 7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268700"/>
            <a:ext cx="4068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896610" y="1268700"/>
            <a:ext cx="4068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3F54-24EB-43ED-B02A-253551850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7272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hteck 9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628700"/>
            <a:ext cx="4068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83460" y="1268700"/>
            <a:ext cx="4068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896610" y="1268700"/>
            <a:ext cx="4068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7"/>
          </p:nvPr>
        </p:nvSpPr>
        <p:spPr>
          <a:xfrm>
            <a:off x="4896610" y="1628750"/>
            <a:ext cx="4068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C9E1-3207-4C13-9E19-CD4A5D54BE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2849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ntent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2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hteck 11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268700"/>
            <a:ext cx="4068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/>
          </p:nvPr>
        </p:nvSpPr>
        <p:spPr>
          <a:xfrm>
            <a:off x="683460" y="3861400"/>
            <a:ext cx="4068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4896610" y="3861400"/>
            <a:ext cx="4068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896610" y="1268700"/>
            <a:ext cx="4068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C24C-A952-4B3F-9B62-71FB4FCE5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639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ntent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5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hteck 14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628700"/>
            <a:ext cx="4068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83460" y="1268700"/>
            <a:ext cx="4068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896000" y="1268700"/>
            <a:ext cx="4068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83460" y="4221110"/>
            <a:ext cx="4068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896610" y="4221110"/>
            <a:ext cx="4068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83460" y="3861110"/>
            <a:ext cx="4068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4895460" y="3861110"/>
            <a:ext cx="4068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1"/>
          </p:nvPr>
        </p:nvSpPr>
        <p:spPr>
          <a:xfrm>
            <a:off x="4896610" y="1628750"/>
            <a:ext cx="4068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FF8F-D94D-4CBE-ADFC-D9C6F575C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5414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ntents with comm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8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hteck 13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268700"/>
            <a:ext cx="4068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83460" y="3861060"/>
            <a:ext cx="4068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83460" y="5805400"/>
            <a:ext cx="4068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21"/>
          </p:nvPr>
        </p:nvSpPr>
        <p:spPr>
          <a:xfrm>
            <a:off x="4896610" y="1268700"/>
            <a:ext cx="4068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4896610" y="3213040"/>
            <a:ext cx="4068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23"/>
          </p:nvPr>
        </p:nvSpPr>
        <p:spPr>
          <a:xfrm>
            <a:off x="4896610" y="3861060"/>
            <a:ext cx="4068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4896610" y="5805400"/>
            <a:ext cx="4068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683460" y="3213040"/>
            <a:ext cx="4068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EAA2-32AA-4DDC-ADAD-34927C41E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4963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268700"/>
            <a:ext cx="2664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6300610" y="1268700"/>
            <a:ext cx="2664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5"/>
          </p:nvPr>
        </p:nvSpPr>
        <p:spPr>
          <a:xfrm>
            <a:off x="3492035" y="1268700"/>
            <a:ext cx="2664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0F29-AB28-4932-8B65-769203D9D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49844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3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hteck 12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628700"/>
            <a:ext cx="2664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83460" y="1268700"/>
            <a:ext cx="2664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300610" y="1268700"/>
            <a:ext cx="2664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3492035" y="1628700"/>
            <a:ext cx="2664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3492035" y="1268700"/>
            <a:ext cx="2664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9"/>
          </p:nvPr>
        </p:nvSpPr>
        <p:spPr>
          <a:xfrm>
            <a:off x="6300610" y="1628700"/>
            <a:ext cx="2664000" cy="46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C29B-4145-4F06-A1E0-5E5A8DF08D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2308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4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hteck 13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268700"/>
            <a:ext cx="266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/>
          </p:nvPr>
        </p:nvSpPr>
        <p:spPr>
          <a:xfrm>
            <a:off x="683460" y="3861400"/>
            <a:ext cx="266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6300610" y="3861400"/>
            <a:ext cx="266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7"/>
          </p:nvPr>
        </p:nvSpPr>
        <p:spPr>
          <a:xfrm>
            <a:off x="3492035" y="1268700"/>
            <a:ext cx="266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8"/>
          </p:nvPr>
        </p:nvSpPr>
        <p:spPr>
          <a:xfrm>
            <a:off x="3492035" y="3861400"/>
            <a:ext cx="266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9"/>
          </p:nvPr>
        </p:nvSpPr>
        <p:spPr>
          <a:xfrm>
            <a:off x="6300610" y="1268700"/>
            <a:ext cx="2664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A094-1D38-45F6-A811-9D27F5B1F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6159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-1" y="471600"/>
            <a:ext cx="9144000" cy="4291200"/>
          </a:xfrm>
          <a:solidFill>
            <a:srgbClr val="CDD7E5"/>
          </a:solidFill>
        </p:spPr>
        <p:txBody>
          <a:bodyPr rtlCol="0" anchor="b">
            <a:noAutofit/>
          </a:bodyPr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6000" y="5085230"/>
            <a:ext cx="6048000" cy="45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16000" y="5661309"/>
            <a:ext cx="6048000" cy="647415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E130-5AA7-4B23-8A2C-B75B632D11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43967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content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9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hteck 18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000" y="1628700"/>
            <a:ext cx="266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83460" y="1268700"/>
            <a:ext cx="2664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300610" y="1268700"/>
            <a:ext cx="2664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83460" y="4221060"/>
            <a:ext cx="266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6300000" y="4221060"/>
            <a:ext cx="266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83460" y="3861060"/>
            <a:ext cx="2664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6300610" y="3861060"/>
            <a:ext cx="2664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21"/>
          </p:nvPr>
        </p:nvSpPr>
        <p:spPr>
          <a:xfrm>
            <a:off x="3492000" y="1628700"/>
            <a:ext cx="266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3492035" y="1268700"/>
            <a:ext cx="2664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23"/>
          </p:nvPr>
        </p:nvSpPr>
        <p:spPr>
          <a:xfrm>
            <a:off x="3491730" y="4221060"/>
            <a:ext cx="266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3492035" y="3861060"/>
            <a:ext cx="2664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25"/>
          </p:nvPr>
        </p:nvSpPr>
        <p:spPr>
          <a:xfrm>
            <a:off x="6300000" y="1628700"/>
            <a:ext cx="2664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EDE0-11EF-4783-8A17-AE3633CFC3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6036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contents with comm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3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hteck 22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460" y="1268700"/>
            <a:ext cx="266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83460" y="3861060"/>
            <a:ext cx="266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83460" y="5805400"/>
            <a:ext cx="2664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21"/>
          </p:nvPr>
        </p:nvSpPr>
        <p:spPr>
          <a:xfrm>
            <a:off x="6300610" y="1268700"/>
            <a:ext cx="266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6300000" y="3213040"/>
            <a:ext cx="2664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23"/>
          </p:nvPr>
        </p:nvSpPr>
        <p:spPr>
          <a:xfrm>
            <a:off x="6300610" y="3861060"/>
            <a:ext cx="266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6300000" y="5805400"/>
            <a:ext cx="2664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683460" y="3213040"/>
            <a:ext cx="2664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27"/>
          </p:nvPr>
        </p:nvSpPr>
        <p:spPr>
          <a:xfrm>
            <a:off x="3492035" y="1268700"/>
            <a:ext cx="266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28"/>
          </p:nvPr>
        </p:nvSpPr>
        <p:spPr>
          <a:xfrm>
            <a:off x="3492035" y="3861060"/>
            <a:ext cx="2664000" cy="180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3491730" y="5805400"/>
            <a:ext cx="2664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3491730" y="3213040"/>
            <a:ext cx="2664000" cy="504000"/>
          </a:xfr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33F4-9297-4CE6-9725-B2B28326C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6296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68400"/>
            <a:ext cx="9144000" cy="4334400"/>
          </a:xfrm>
          <a:solidFill>
            <a:schemeClr val="accent3"/>
          </a:solidFill>
        </p:spPr>
        <p:txBody>
          <a:bodyPr anchor="b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Use </a:t>
            </a:r>
            <a:r>
              <a:rPr lang="en-GB" noProof="0" dirty="0" err="1"/>
              <a:t>QuickSlide</a:t>
            </a:r>
            <a:r>
              <a:rPr lang="en-GB" noProof="0" dirty="0"/>
              <a:t> tab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31913" y="5517290"/>
            <a:ext cx="6048000" cy="450000"/>
          </a:xfrm>
        </p:spPr>
        <p:txBody>
          <a:bodyPr anchor="t"/>
          <a:lstStyle>
            <a:lvl1pPr algn="l">
              <a:defRPr sz="20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31913" y="6070600"/>
            <a:ext cx="3024000" cy="237600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8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68400"/>
            <a:ext cx="9144000" cy="3794400"/>
          </a:xfrm>
          <a:solidFill>
            <a:schemeClr val="accent3"/>
          </a:solidFill>
        </p:spPr>
        <p:txBody>
          <a:bodyPr anchor="b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Use </a:t>
            </a:r>
            <a:r>
              <a:rPr lang="en-GB" noProof="0" dirty="0" err="1"/>
              <a:t>QuickSlide</a:t>
            </a:r>
            <a:r>
              <a:rPr lang="en-GB" noProof="0" dirty="0"/>
              <a:t> tab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331914" y="5085230"/>
            <a:ext cx="6074986" cy="45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331914" y="5661309"/>
            <a:ext cx="6074986" cy="647414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sz="1400" smtClean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33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4701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pictur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55397" y="1449388"/>
            <a:ext cx="8640001" cy="4859337"/>
          </a:xfrm>
          <a:solidFill>
            <a:schemeClr val="accent3"/>
          </a:solidFill>
        </p:spPr>
        <p:txBody>
          <a:bodyPr anchor="b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Use </a:t>
            </a:r>
            <a:r>
              <a:rPr lang="en-GB" noProof="0" dirty="0" err="1"/>
              <a:t>QuickSlide</a:t>
            </a:r>
            <a:r>
              <a:rPr lang="en-GB" noProof="0" dirty="0"/>
              <a:t> tab to insert 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651999" y="3141140"/>
            <a:ext cx="3243398" cy="1296000"/>
          </a:xfrm>
          <a:solidFill>
            <a:srgbClr val="FFFFFF">
              <a:alpha val="50196"/>
            </a:srgbClr>
          </a:solidFill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7232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255399" y="977900"/>
            <a:ext cx="8639998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1449387"/>
            <a:ext cx="8640001" cy="485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063461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column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1449387"/>
            <a:ext cx="4248001" cy="4859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4647398" y="1449387"/>
            <a:ext cx="4248001" cy="4859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333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columns with headlin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1809387"/>
            <a:ext cx="4248001" cy="4499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4647398" y="1809387"/>
            <a:ext cx="4248001" cy="4499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5"/>
          </p:nvPr>
        </p:nvSpPr>
        <p:spPr bwMode="gray">
          <a:xfrm>
            <a:off x="255397" y="1449387"/>
            <a:ext cx="4248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4647397" y="1449387"/>
            <a:ext cx="4248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6316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4 content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3951056"/>
            <a:ext cx="4248001" cy="235766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4647398" y="3951056"/>
            <a:ext cx="4248001" cy="235766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5"/>
          </p:nvPr>
        </p:nvSpPr>
        <p:spPr bwMode="gray">
          <a:xfrm>
            <a:off x="255397" y="1449387"/>
            <a:ext cx="4248001" cy="2357669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6"/>
          </p:nvPr>
        </p:nvSpPr>
        <p:spPr bwMode="gray">
          <a:xfrm>
            <a:off x="4647398" y="1449387"/>
            <a:ext cx="4248001" cy="235766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2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471600"/>
            <a:ext cx="2736000" cy="6148800"/>
          </a:xfrm>
          <a:noFill/>
        </p:spPr>
        <p:txBody>
          <a:bodyPr rtlCol="0" anchor="b">
            <a:noAutofit/>
          </a:bodyPr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7371-AB01-4667-BD8D-611681679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4061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4 contents with headlin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4311057"/>
            <a:ext cx="4248001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4647395" y="4311057"/>
            <a:ext cx="4248001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5"/>
          </p:nvPr>
        </p:nvSpPr>
        <p:spPr bwMode="gray">
          <a:xfrm>
            <a:off x="255397" y="1809387"/>
            <a:ext cx="4248001" cy="199767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6"/>
          </p:nvPr>
        </p:nvSpPr>
        <p:spPr bwMode="gray">
          <a:xfrm>
            <a:off x="4647395" y="1809387"/>
            <a:ext cx="4248001" cy="199767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255397" y="1449387"/>
            <a:ext cx="4248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4647397" y="1449387"/>
            <a:ext cx="4248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255397" y="3951057"/>
            <a:ext cx="4248001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4647395" y="3951057"/>
            <a:ext cx="4248001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5766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1449389"/>
            <a:ext cx="2784000" cy="485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6111397" y="1449389"/>
            <a:ext cx="2784000" cy="485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5"/>
          </p:nvPr>
        </p:nvSpPr>
        <p:spPr bwMode="gray">
          <a:xfrm>
            <a:off x="3183397" y="1449389"/>
            <a:ext cx="2784000" cy="485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4028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 with headlin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1809389"/>
            <a:ext cx="2784000" cy="449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6111397" y="1809389"/>
            <a:ext cx="2784000" cy="44993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5"/>
          </p:nvPr>
        </p:nvSpPr>
        <p:spPr bwMode="gray">
          <a:xfrm>
            <a:off x="3183397" y="1809389"/>
            <a:ext cx="2784000" cy="44993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255397" y="1449388"/>
            <a:ext cx="2784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6111397" y="1449388"/>
            <a:ext cx="2784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3183397" y="1449388"/>
            <a:ext cx="2784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7526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6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3951056"/>
            <a:ext cx="2784000" cy="235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6111397" y="3951056"/>
            <a:ext cx="2784000" cy="235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 bwMode="gray">
          <a:xfrm>
            <a:off x="3183397" y="3951056"/>
            <a:ext cx="2784000" cy="235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/>
          </p:nvPr>
        </p:nvSpPr>
        <p:spPr bwMode="gray">
          <a:xfrm>
            <a:off x="255397" y="1449388"/>
            <a:ext cx="2784000" cy="235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7"/>
          </p:nvPr>
        </p:nvSpPr>
        <p:spPr bwMode="gray">
          <a:xfrm>
            <a:off x="6111397" y="1449388"/>
            <a:ext cx="2784000" cy="235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8"/>
          </p:nvPr>
        </p:nvSpPr>
        <p:spPr bwMode="gray">
          <a:xfrm>
            <a:off x="3183397" y="1449388"/>
            <a:ext cx="2784000" cy="235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9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3636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6 contents with headlin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4311057"/>
            <a:ext cx="2784000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6111397" y="4311057"/>
            <a:ext cx="2784000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 bwMode="gray">
          <a:xfrm>
            <a:off x="3183397" y="4311057"/>
            <a:ext cx="2784000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/>
          </p:nvPr>
        </p:nvSpPr>
        <p:spPr bwMode="gray">
          <a:xfrm>
            <a:off x="255397" y="1809388"/>
            <a:ext cx="2784000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7"/>
          </p:nvPr>
        </p:nvSpPr>
        <p:spPr bwMode="gray">
          <a:xfrm>
            <a:off x="6111397" y="1809388"/>
            <a:ext cx="2784000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8"/>
          </p:nvPr>
        </p:nvSpPr>
        <p:spPr bwMode="gray">
          <a:xfrm>
            <a:off x="3183397" y="1809388"/>
            <a:ext cx="2784000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255397" y="1449388"/>
            <a:ext cx="2784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6111397" y="1449388"/>
            <a:ext cx="2784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3183397" y="1449388"/>
            <a:ext cx="2784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22"/>
          </p:nvPr>
        </p:nvSpPr>
        <p:spPr bwMode="gray">
          <a:xfrm>
            <a:off x="255397" y="3951057"/>
            <a:ext cx="2784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3"/>
          </p:nvPr>
        </p:nvSpPr>
        <p:spPr bwMode="gray">
          <a:xfrm>
            <a:off x="6111398" y="3951057"/>
            <a:ext cx="2784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4"/>
          </p:nvPr>
        </p:nvSpPr>
        <p:spPr bwMode="gray">
          <a:xfrm>
            <a:off x="3183397" y="3951057"/>
            <a:ext cx="2784000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5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9620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6 contents with comm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255397" y="3951057"/>
            <a:ext cx="2784001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6111399" y="3951057"/>
            <a:ext cx="2784001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 bwMode="gray">
          <a:xfrm>
            <a:off x="3183398" y="3951057"/>
            <a:ext cx="2784001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/>
          </p:nvPr>
        </p:nvSpPr>
        <p:spPr bwMode="gray">
          <a:xfrm>
            <a:off x="255397" y="1449389"/>
            <a:ext cx="2784001" cy="199766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7"/>
          </p:nvPr>
        </p:nvSpPr>
        <p:spPr bwMode="gray">
          <a:xfrm>
            <a:off x="6111399" y="1449389"/>
            <a:ext cx="2784001" cy="199766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8"/>
          </p:nvPr>
        </p:nvSpPr>
        <p:spPr bwMode="gray">
          <a:xfrm>
            <a:off x="3183398" y="1449389"/>
            <a:ext cx="2784001" cy="199766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5397" y="3447057"/>
            <a:ext cx="2784000" cy="360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de-DE" dirty="0"/>
              <a:t>Comment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11397" y="3447057"/>
            <a:ext cx="2784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1000" dirty="0" smtClean="0"/>
            </a:lvl1pPr>
          </a:lstStyle>
          <a:p>
            <a:pPr lvl="0"/>
            <a:r>
              <a:rPr lang="de-DE" dirty="0"/>
              <a:t>Comment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83397" y="3447057"/>
            <a:ext cx="2784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1000" dirty="0" smtClean="0"/>
            </a:lvl1pPr>
          </a:lstStyle>
          <a:p>
            <a:pPr lvl="0"/>
            <a:r>
              <a:rPr lang="de-DE" dirty="0"/>
              <a:t>Comment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5397" y="5948725"/>
            <a:ext cx="2784001" cy="3600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1000" dirty="0" smtClean="0"/>
            </a:lvl1pPr>
          </a:lstStyle>
          <a:p>
            <a:pPr lvl="0"/>
            <a:r>
              <a:rPr lang="de-DE" dirty="0"/>
              <a:t>Comment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111399" y="5948725"/>
            <a:ext cx="2784001" cy="3600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1000" dirty="0" smtClean="0"/>
            </a:lvl1pPr>
          </a:lstStyle>
          <a:p>
            <a:pPr lvl="0"/>
            <a:r>
              <a:rPr lang="de-DE" dirty="0"/>
              <a:t>Comment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183398" y="5948725"/>
            <a:ext cx="2784001" cy="3600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1000" dirty="0" smtClean="0"/>
            </a:lvl1pPr>
          </a:lstStyle>
          <a:p>
            <a:pPr lvl="0"/>
            <a:r>
              <a:rPr lang="de-DE" dirty="0"/>
              <a:t>Comment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5"/>
          </p:nvPr>
        </p:nvSpPr>
        <p:spPr bwMode="gray">
          <a:xfrm>
            <a:off x="255397" y="977900"/>
            <a:ext cx="8640000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6604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1331915" y="977900"/>
            <a:ext cx="7563483" cy="28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3479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/>
          </p:nvPr>
        </p:nvSpPr>
        <p:spPr bwMode="gray">
          <a:xfrm>
            <a:off x="1331913" y="977900"/>
            <a:ext cx="7563484" cy="288000"/>
          </a:xfrm>
        </p:spPr>
        <p:txBody>
          <a:bodyPr lIns="0" tIns="0" rIns="0" bIns="0"/>
          <a:lstStyle>
            <a:lvl1pPr>
              <a:defRPr lang="de-DE" dirty="0" smtClean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1331913" y="1449389"/>
            <a:ext cx="7563486" cy="485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66836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 2 column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/>
          </p:nvPr>
        </p:nvSpPr>
        <p:spPr bwMode="gray">
          <a:xfrm>
            <a:off x="1331913" y="977900"/>
            <a:ext cx="7563484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1331913" y="1449389"/>
            <a:ext cx="3709743" cy="485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5185656" y="1449389"/>
            <a:ext cx="3709743" cy="485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1245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column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/>
          </p:nvPr>
        </p:nvSpPr>
        <p:spPr bwMode="gray">
          <a:xfrm>
            <a:off x="1331913" y="977900"/>
            <a:ext cx="7563484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1331913" y="1809389"/>
            <a:ext cx="3709743" cy="449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 bwMode="gray">
          <a:xfrm>
            <a:off x="5185656" y="1809389"/>
            <a:ext cx="3709743" cy="4499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 bwMode="gray">
          <a:xfrm>
            <a:off x="1331913" y="1449388"/>
            <a:ext cx="3709742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5185655" y="1449388"/>
            <a:ext cx="3709742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916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9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471600"/>
            <a:ext cx="2736000" cy="6148800"/>
          </a:xfrm>
          <a:noFill/>
        </p:spPr>
        <p:txBody>
          <a:bodyPr rtlCol="0" anchor="b">
            <a:noAutofit/>
          </a:bodyPr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AD3-CF8A-40EA-B585-265D5BFA70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4169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row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/>
          </p:nvPr>
        </p:nvSpPr>
        <p:spPr bwMode="gray">
          <a:xfrm>
            <a:off x="1331913" y="977900"/>
            <a:ext cx="7563484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1331913" y="3951056"/>
            <a:ext cx="7563484" cy="235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5"/>
          </p:nvPr>
        </p:nvSpPr>
        <p:spPr bwMode="gray">
          <a:xfrm>
            <a:off x="1331913" y="1449388"/>
            <a:ext cx="7563484" cy="235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11323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rows with headlin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/>
          </p:nvPr>
        </p:nvSpPr>
        <p:spPr bwMode="gray">
          <a:xfrm>
            <a:off x="1331913" y="977900"/>
            <a:ext cx="7563484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3"/>
          </p:nvPr>
        </p:nvSpPr>
        <p:spPr bwMode="gray">
          <a:xfrm>
            <a:off x="1331913" y="4311057"/>
            <a:ext cx="7563484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 bwMode="gray">
          <a:xfrm>
            <a:off x="1331913" y="1809388"/>
            <a:ext cx="7563484" cy="19976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1331912" y="1449388"/>
            <a:ext cx="7563486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331913" y="3951057"/>
            <a:ext cx="7563484" cy="3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7518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-1" y="471600"/>
            <a:ext cx="9144000" cy="5004000"/>
          </a:xfrm>
          <a:solidFill>
            <a:srgbClr val="CDD7E5"/>
          </a:solidFill>
        </p:spPr>
        <p:txBody>
          <a:bodyPr rtlCol="0" anchor="b">
            <a:noAutofit/>
          </a:bodyPr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770" y="5517290"/>
            <a:ext cx="6048000" cy="450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16000" y="6007020"/>
            <a:ext cx="3024000" cy="468000"/>
          </a:xfrm>
        </p:spPr>
        <p:txBody>
          <a:bodyPr anchor="b"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36400" y="6007020"/>
            <a:ext cx="1800000" cy="468000"/>
          </a:xfrm>
        </p:spPr>
        <p:txBody>
          <a:bodyPr anchor="b"/>
          <a:lstStyle>
            <a:lvl1pPr>
              <a:defRPr sz="1400" baseline="0"/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1879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QIAGEN, Mar. 2015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B282-D425-42A2-9BE5-97DA4083C40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80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-1" y="471600"/>
            <a:ext cx="9144000" cy="5004000"/>
          </a:xfrm>
          <a:solidFill>
            <a:srgbClr val="CDD7E5"/>
          </a:solidFill>
        </p:spPr>
        <p:txBody>
          <a:bodyPr rtlCol="0" anchor="b">
            <a:noAutofit/>
          </a:bodyPr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770" y="5517290"/>
            <a:ext cx="6048000" cy="450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16000" y="6007020"/>
            <a:ext cx="3024000" cy="468000"/>
          </a:xfrm>
        </p:spPr>
        <p:txBody>
          <a:bodyPr anchor="b"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36400" y="6007020"/>
            <a:ext cx="1800000" cy="468000"/>
          </a:xfrm>
        </p:spPr>
        <p:txBody>
          <a:bodyPr anchor="b"/>
          <a:lstStyle>
            <a:lvl1pPr>
              <a:defRPr sz="1400" baseline="0"/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0637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-1" y="471600"/>
            <a:ext cx="9144000" cy="5004000"/>
          </a:xfrm>
          <a:solidFill>
            <a:srgbClr val="CDD7E5"/>
          </a:solidFill>
        </p:spPr>
        <p:txBody>
          <a:bodyPr rtlCol="0" anchor="b">
            <a:noAutofit/>
          </a:bodyPr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770" y="5517290"/>
            <a:ext cx="6048000" cy="450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16000" y="6007020"/>
            <a:ext cx="3024000" cy="468000"/>
          </a:xfrm>
        </p:spPr>
        <p:txBody>
          <a:bodyPr anchor="b"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36400" y="6007020"/>
            <a:ext cx="1800000" cy="468000"/>
          </a:xfrm>
        </p:spPr>
        <p:txBody>
          <a:bodyPr anchor="b"/>
          <a:lstStyle>
            <a:lvl1pPr>
              <a:defRPr sz="1400" baseline="0"/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02194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4000" y="100013"/>
            <a:ext cx="8832850" cy="629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2113" y="62293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24638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81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-1" y="471600"/>
            <a:ext cx="9144000" cy="5004000"/>
          </a:xfrm>
          <a:solidFill>
            <a:srgbClr val="CDD7E5"/>
          </a:solidFill>
        </p:spPr>
        <p:txBody>
          <a:bodyPr rtlCol="0" anchor="b">
            <a:noAutofit/>
          </a:bodyPr>
          <a:lstStyle>
            <a:lvl1pPr algn="ctr"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770" y="5517290"/>
            <a:ext cx="6048000" cy="450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16000" y="6007020"/>
            <a:ext cx="3024000" cy="468000"/>
          </a:xfrm>
        </p:spPr>
        <p:txBody>
          <a:bodyPr anchor="b"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36400" y="6007020"/>
            <a:ext cx="1800000" cy="468000"/>
          </a:xfrm>
        </p:spPr>
        <p:txBody>
          <a:bodyPr anchor="b"/>
          <a:lstStyle>
            <a:lvl1pPr>
              <a:defRPr sz="1400" baseline="0"/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15592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94B7F9-4B9C-4AEF-8DCE-7B8A3A46285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4CA-1993-469E-AE66-B4C0662AC1E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3976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94B7F9-4B9C-4AEF-8DCE-7B8A3A46285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4CA-1993-469E-AE66-B4C0662AC1E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97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 2 column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5770" y="1268700"/>
            <a:ext cx="2952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471600"/>
            <a:ext cx="2736000" cy="6148800"/>
          </a:xfrm>
          <a:noFill/>
        </p:spPr>
        <p:txBody>
          <a:bodyPr rtlCol="0" anchor="b">
            <a:noAutofit/>
          </a:bodyPr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61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6012610" y="1268700"/>
            <a:ext cx="2952000" cy="50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C1AD-6C5A-4663-BAE8-CC9BAC649D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043743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94B7F9-4B9C-4AEF-8DCE-7B8A3A46285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24CA-1993-469E-AE66-B4C0662AC1E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7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with headlin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5816" y="1617950"/>
            <a:ext cx="2952000" cy="46799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915816" y="1257950"/>
            <a:ext cx="2952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012610" y="1257950"/>
            <a:ext cx="2952000" cy="360000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471600"/>
            <a:ext cx="2736000" cy="6148800"/>
          </a:xfrm>
          <a:noFill/>
        </p:spPr>
        <p:txBody>
          <a:bodyPr rtlCol="0" anchor="b">
            <a:noAutofit/>
          </a:bodyPr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7"/>
          </p:nvPr>
        </p:nvSpPr>
        <p:spPr>
          <a:xfrm>
            <a:off x="6012610" y="1617950"/>
            <a:ext cx="2952000" cy="46799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B5FA-593F-4C02-AF65-54B3F6BB4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350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row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5816" y="1268700"/>
            <a:ext cx="6048000" cy="24476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471600"/>
            <a:ext cx="2736000" cy="6148800"/>
          </a:xfrm>
          <a:noFill/>
        </p:spPr>
        <p:txBody>
          <a:bodyPr rtlCol="0" anchor="b">
            <a:noAutofit/>
          </a:bodyPr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2915770" y="3861735"/>
            <a:ext cx="6048000" cy="244766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D98A-8021-4BCD-ADEB-DD139C28D8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275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rows with headlin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5816" y="1628750"/>
            <a:ext cx="6048000" cy="20875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915816" y="1268700"/>
            <a:ext cx="6048000" cy="360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915770" y="3861060"/>
            <a:ext cx="6048000" cy="360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471600"/>
            <a:ext cx="2736000" cy="6148800"/>
          </a:xfrm>
          <a:noFill/>
        </p:spPr>
        <p:txBody>
          <a:bodyPr rtlCol="0" anchor="b">
            <a:noAutofit/>
          </a:bodyPr>
          <a:lstStyle>
            <a:lvl1pPr algn="ctr"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2915770" y="4221109"/>
            <a:ext cx="6048000" cy="208761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5123-7944-4EAD-94B7-39FDC0476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8709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/>
          <p:nvPr/>
        </p:nvSpPr>
        <p:spPr>
          <a:xfrm>
            <a:off x="0" y="471488"/>
            <a:ext cx="2743200" cy="6148387"/>
          </a:xfrm>
          <a:prstGeom prst="rect">
            <a:avLst/>
          </a:prstGeom>
          <a:solidFill>
            <a:srgbClr val="E1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hteck 8"/>
          <p:cNvSpPr/>
          <p:nvPr/>
        </p:nvSpPr>
        <p:spPr>
          <a:xfrm>
            <a:off x="539750" y="1112838"/>
            <a:ext cx="2203450" cy="529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16000" y="795600"/>
            <a:ext cx="6048000" cy="2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D858-6339-4868-A6D7-A5B75D98B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009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916238" y="0"/>
            <a:ext cx="6048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add title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916238" y="1268413"/>
            <a:ext cx="60483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16238" y="6642100"/>
            <a:ext cx="4860925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Title, Location, Date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4238" y="6642100"/>
            <a:ext cx="460375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1DA1F-F911-476F-819F-D88EB448C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8" descr="Q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533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536575" y="0"/>
            <a:ext cx="22066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srgbClr val="97AAC8"/>
                </a:solidFill>
              </a:rPr>
              <a:t>Sample &amp; Assay Technologies</a:t>
            </a:r>
            <a:endParaRPr lang="de-DE" sz="1000" b="1" dirty="0">
              <a:solidFill>
                <a:schemeClr val="accent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6630988"/>
            <a:ext cx="2743200" cy="230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b="1" dirty="0">
              <a:solidFill>
                <a:srgbClr val="97AAC8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6630988"/>
            <a:ext cx="91440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For Internal Use Only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4213" y="6642100"/>
            <a:ext cx="20589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800">
                <a:solidFill>
                  <a:schemeClr val="bg1"/>
                </a:solidFill>
              </a:rPr>
              <a:t>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3238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2698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39713" algn="l" rtl="0" eaLnBrk="1" fontAlgn="base" hangingPunct="1">
        <a:spcBef>
          <a:spcPts val="338"/>
        </a:spcBef>
        <a:spcAft>
          <a:spcPct val="0"/>
        </a:spcAft>
        <a:buClr>
          <a:schemeClr val="accent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331914" y="260350"/>
            <a:ext cx="7563483" cy="288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55397" y="1449388"/>
            <a:ext cx="8640000" cy="4859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331913" y="6628748"/>
            <a:ext cx="49392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03814" y="6620750"/>
            <a:ext cx="39158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dirty="0">
              <a:solidFill>
                <a:srgbClr val="000000">
                  <a:tint val="75000"/>
                </a:srgbClr>
              </a:solidFill>
              <a:latin typeface="Arial"/>
              <a:cs typeface="+mn-cs"/>
            </a:endParaRPr>
          </a:p>
        </p:txBody>
      </p:sp>
      <p:pic>
        <p:nvPicPr>
          <p:cNvPr id="7" name="Picture 8" descr="QLogo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gray">
          <a:xfrm>
            <a:off x="165003" y="164331"/>
            <a:ext cx="698879" cy="59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20"/>
          <p:cNvCxnSpPr/>
          <p:nvPr/>
        </p:nvCxnSpPr>
        <p:spPr bwMode="gray">
          <a:xfrm>
            <a:off x="0" y="618221"/>
            <a:ext cx="1637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9"/>
          <p:cNvCxnSpPr/>
          <p:nvPr/>
        </p:nvCxnSpPr>
        <p:spPr bwMode="gray">
          <a:xfrm>
            <a:off x="863882" y="618221"/>
            <a:ext cx="828357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0"/>
          <p:cNvCxnSpPr/>
          <p:nvPr/>
        </p:nvCxnSpPr>
        <p:spPr bwMode="gray">
          <a:xfrm>
            <a:off x="1259632" y="6561138"/>
            <a:ext cx="7884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1"/>
          <p:cNvCxnSpPr/>
          <p:nvPr/>
        </p:nvCxnSpPr>
        <p:spPr bwMode="gray">
          <a:xfrm>
            <a:off x="-6363" y="6561138"/>
            <a:ext cx="17171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platzhalter 1"/>
          <p:cNvSpPr txBox="1">
            <a:spLocks/>
          </p:cNvSpPr>
          <p:nvPr/>
        </p:nvSpPr>
        <p:spPr bwMode="gray">
          <a:xfrm>
            <a:off x="255397" y="6457863"/>
            <a:ext cx="932227" cy="1864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950" dirty="0">
                <a:solidFill>
                  <a:srgbClr val="1B3067"/>
                </a:solidFill>
              </a:rPr>
              <a:t>Sample to Insight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503814" y="164665"/>
            <a:ext cx="649713" cy="6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0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600" indent="-324000" algn="l" defTabSz="914400" rtl="0" eaLnBrk="1" latinLnBrk="0" hangingPunct="1">
        <a:lnSpc>
          <a:spcPct val="100000"/>
        </a:lnSpc>
        <a:spcBef>
          <a:spcPts val="384"/>
        </a:spcBef>
        <a:buClr>
          <a:schemeClr val="accent2"/>
        </a:buClr>
        <a:buFont typeface="Wingdings" panose="05000000000000000000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270000" algn="l" defTabSz="914400" rtl="0" eaLnBrk="1" latinLnBrk="0" hangingPunct="1">
        <a:lnSpc>
          <a:spcPct val="100000"/>
        </a:lnSpc>
        <a:spcBef>
          <a:spcPts val="384"/>
        </a:spcBef>
        <a:buClr>
          <a:schemeClr val="accent2"/>
        </a:buClr>
        <a:buSzPct val="80000"/>
        <a:buFont typeface="Wingdings" panose="05000000000000000000" pitchFamily="2" charset="2"/>
        <a:buChar char="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400" indent="-241200" algn="l" defTabSz="914400" rtl="0" eaLnBrk="1" latinLnBrk="0" hangingPunct="1">
        <a:lnSpc>
          <a:spcPct val="100000"/>
        </a:lnSpc>
        <a:spcBef>
          <a:spcPts val="336"/>
        </a:spcBef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164">
          <p15:clr>
            <a:srgbClr val="F26B43"/>
          </p15:clr>
        </p15:guide>
        <p15:guide id="7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cad=rja&amp;uact=8&amp;ved=0ahUKEwiXiOGW7fXPAhVTahoKHS8DC78QjRwIBw&amp;url=http://www.nib.si/eng/index.php/services-and-products/services-for-agricultural-industry/5-novice/project-of-the-quarter/272-gmoseek-better-control-of-genetically-modified-organisms-gmos-for-an-improved-european-food-safety&amp;psig=AFQjCNEfV6XuzWCmL32pqA4WphbVkE-yrA&amp;ust=1477481336076362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gres&amp;cd=&amp;cad=rja&amp;uact=8&amp;ved=0ahUKEwjx_6rx6fXPAhVILhoKHdMvCpkQjRwIBw&amp;url=http://www.iflscience.com/plants-and-animals/why-europe-will-let-member-states-opt-out-gm-crops/&amp;psig=AFQjCNE-JTo0mmjgmSX2mQ-oezYvvgAh4Q&amp;ust=1477480492926529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3653"/>
          <a:stretch>
            <a:fillRect/>
          </a:stretch>
        </p:blipFill>
        <p:spPr>
          <a:xfrm>
            <a:off x="-1885" y="980728"/>
            <a:ext cx="9144000" cy="5004000"/>
          </a:xfrm>
        </p:spPr>
      </p:pic>
      <p:sp>
        <p:nvSpPr>
          <p:cNvPr id="24577" name="Titel 2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678455" cy="871784"/>
          </a:xfrm>
        </p:spPr>
        <p:txBody>
          <a:bodyPr/>
          <a:lstStyle/>
          <a:p>
            <a:r>
              <a:rPr lang="ru-RU" dirty="0" smtClean="0"/>
              <a:t>Методы определения ГМО в сое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395536" y="1268760"/>
            <a:ext cx="3464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</a:t>
            </a:r>
            <a:r>
              <a:rPr lang="uk-UA" dirty="0" smtClean="0"/>
              <a:t>. Соя і ГМО</a:t>
            </a:r>
            <a:endParaRPr lang="en-US" dirty="0"/>
          </a:p>
          <a:p>
            <a:r>
              <a:rPr lang="en-US" dirty="0"/>
              <a:t>2. </a:t>
            </a:r>
            <a:r>
              <a:rPr lang="uk-UA" dirty="0" smtClean="0"/>
              <a:t>Способи визначення</a:t>
            </a:r>
          </a:p>
          <a:p>
            <a:r>
              <a:rPr lang="uk-UA" dirty="0" smtClean="0"/>
              <a:t>3. Рішення від </a:t>
            </a:r>
            <a:r>
              <a:rPr lang="en-US" dirty="0" err="1" smtClean="0"/>
              <a:t>Qiagen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9687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Законодавство щодо ГМО - ЄС</a:t>
            </a:r>
            <a:endParaRPr lang="en-US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10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026" name="Picture 2" descr="http://news.bbc.co.uk/olmedia/280000/images/_280906_gm_label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40" y="2308768"/>
            <a:ext cx="3185646" cy="17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1026" idx="1"/>
          </p:cNvCxnSpPr>
          <p:nvPr/>
        </p:nvCxnSpPr>
        <p:spPr>
          <a:xfrm flipH="1" flipV="1">
            <a:off x="5043955" y="1429023"/>
            <a:ext cx="696985" cy="173456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418" y="1182801"/>
            <a:ext cx="58647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Випадок 1 – Продукт містить ГМО і більше ніж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0,9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%: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	Маркування обов’язкове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418" y="2308769"/>
            <a:ext cx="52166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Продукт НЕ містить ГМО або менше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0,9%: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Без маркування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418" y="3434737"/>
            <a:ext cx="55047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Тваринний продукт і тварини годували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Без маркування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418" y="4560705"/>
            <a:ext cx="64408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4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uk-UA" sz="1600" dirty="0"/>
              <a:t>Тваринний продукт і тварини годували </a:t>
            </a:r>
            <a:r>
              <a:rPr lang="uk-UA" sz="1600" dirty="0" smtClean="0"/>
              <a:t>без корму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Дозволено маркування «Без ГМО»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418" y="5686673"/>
            <a:ext cx="78809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5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Продукт не має стосунку до жодних видів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наприклад, вода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НЕ дозволяється маркування «Без ГМО» (на відміну від США чи України)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0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Законодавство щодо ГМО - ЄС</a:t>
            </a:r>
            <a:endParaRPr lang="en-US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11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t="2251" r="13763" b="1467"/>
          <a:stretch/>
        </p:blipFill>
        <p:spPr>
          <a:xfrm>
            <a:off x="5989591" y="1484784"/>
            <a:ext cx="3114724" cy="308960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868144" y="4574389"/>
            <a:ext cx="2520280" cy="36213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9418" y="1182801"/>
            <a:ext cx="58647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Випадок 1 – Продукт містить ГМО і більше ніж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0,9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%: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	Маркування обов’язкове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418" y="2308769"/>
            <a:ext cx="52166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Продукт НЕ містить ГМО або менше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0,9%: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Без маркування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418" y="3434737"/>
            <a:ext cx="55047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Тваринний продукт і тварини годували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Без маркування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418" y="4560705"/>
            <a:ext cx="64408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4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uk-UA" sz="1600" dirty="0"/>
              <a:t>Тваринний продукт і тварини годували </a:t>
            </a:r>
            <a:r>
              <a:rPr lang="uk-UA" sz="1600" dirty="0" smtClean="0"/>
              <a:t>без корму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Дозволено маркування «Без ГМО»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418" y="5686673"/>
            <a:ext cx="78809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5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Продукт не має стосунку до жодних видів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наприклад, вода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НЕ дозволяється маркування «Без ГМО» (на відміну від США чи України)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4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Законодавство щодо ГМО - ЄС</a:t>
            </a:r>
            <a:endParaRPr lang="en-US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12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r="27765"/>
          <a:stretch/>
        </p:blipFill>
        <p:spPr>
          <a:xfrm>
            <a:off x="7058389" y="1182801"/>
            <a:ext cx="1728192" cy="4314825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8" idx="2"/>
          </p:cNvCxnSpPr>
          <p:nvPr/>
        </p:nvCxnSpPr>
        <p:spPr>
          <a:xfrm flipH="1">
            <a:off x="5724129" y="4151996"/>
            <a:ext cx="991165" cy="153467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&quot;Not Allowed&quot; Symbol 17"/>
          <p:cNvSpPr/>
          <p:nvPr/>
        </p:nvSpPr>
        <p:spPr>
          <a:xfrm>
            <a:off x="6715294" y="3366773"/>
            <a:ext cx="1440160" cy="1570446"/>
          </a:xfrm>
          <a:prstGeom prst="noSmoking">
            <a:avLst>
              <a:gd name="adj" fmla="val 1021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de-DE" sz="16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418" y="1182801"/>
            <a:ext cx="58647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Випадок 1 – Продукт містить ГМО і більше ніж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0,9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%: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	Маркування обов’язкове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418" y="2308769"/>
            <a:ext cx="52166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Продукт НЕ містить ГМО або менше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0,9%: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Без маркування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418" y="3434737"/>
            <a:ext cx="55047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Тваринний продукт і тварини годували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Без маркування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418" y="4560705"/>
            <a:ext cx="64408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4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uk-UA" sz="1600" dirty="0"/>
              <a:t>Тваринний продукт і тварини годували </a:t>
            </a:r>
            <a:r>
              <a:rPr lang="uk-UA" sz="1600" dirty="0" smtClean="0"/>
              <a:t>без корму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Дозволено маркування «Без ГМО»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418" y="5686673"/>
            <a:ext cx="78809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5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Продукт не має стосунку до жодних видів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наприклад, вода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НЕ дозволяється маркування «Без ГМО» (на відміну від США чи України)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0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Законодавство щодо </a:t>
            </a:r>
            <a:r>
              <a:rPr lang="uk-UA" dirty="0" smtClean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маркування ГМО</a:t>
            </a:r>
            <a:endParaRPr lang="en-US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13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594928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/>
          <a:stretch/>
        </p:blipFill>
        <p:spPr bwMode="auto">
          <a:xfrm>
            <a:off x="2224584" y="1124744"/>
            <a:ext cx="6829151" cy="46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" r="76957" b="16784"/>
          <a:stretch/>
        </p:blipFill>
        <p:spPr bwMode="auto">
          <a:xfrm>
            <a:off x="0" y="764704"/>
            <a:ext cx="2987824" cy="537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7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2515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Як виявити ГМО?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5596" y="93154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Тест-смужки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93154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ІФА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366316" y="93154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ПЛР</a:t>
            </a:r>
            <a:endParaRPr lang="uk-UA" dirty="0"/>
          </a:p>
        </p:txBody>
      </p:sp>
      <p:sp>
        <p:nvSpPr>
          <p:cNvPr id="10" name="AutoShape 2" descr="http://www.gmotesting.com/images/Genetic-ID-Strip-4412-2.aspx?width=250&amp;height=417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6" y="4006825"/>
            <a:ext cx="1808588" cy="22625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142" y="1422234"/>
            <a:ext cx="3192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+ швидко</a:t>
            </a:r>
          </a:p>
          <a:p>
            <a:r>
              <a:rPr lang="uk-UA" dirty="0" smtClean="0">
                <a:solidFill>
                  <a:srgbClr val="92D050"/>
                </a:solidFill>
              </a:rPr>
              <a:t>+ просто</a:t>
            </a:r>
          </a:p>
          <a:p>
            <a:r>
              <a:rPr lang="uk-UA" dirty="0" smtClean="0">
                <a:solidFill>
                  <a:srgbClr val="92D050"/>
                </a:solidFill>
              </a:rPr>
              <a:t>+ </a:t>
            </a:r>
            <a:r>
              <a:rPr lang="uk-UA" dirty="0" err="1" smtClean="0">
                <a:solidFill>
                  <a:srgbClr val="92D050"/>
                </a:solidFill>
              </a:rPr>
              <a:t>портативно</a:t>
            </a:r>
            <a:endParaRPr lang="uk-UA" dirty="0" smtClean="0">
              <a:solidFill>
                <a:srgbClr val="92D050"/>
              </a:solidFill>
            </a:endParaRPr>
          </a:p>
          <a:p>
            <a:endParaRPr lang="uk-UA" dirty="0" smtClean="0">
              <a:solidFill>
                <a:srgbClr val="92D050"/>
              </a:solidFill>
            </a:endParaRPr>
          </a:p>
          <a:p>
            <a:pPr marL="214313" indent="-214313"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Низька чутливість</a:t>
            </a:r>
          </a:p>
          <a:p>
            <a:pPr marL="214313" indent="-214313"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Не всі ГМО</a:t>
            </a:r>
          </a:p>
          <a:p>
            <a:pPr marL="214313" indent="-214313"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Не працює в термооброблених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uk-UA" dirty="0" smtClean="0">
                <a:solidFill>
                  <a:srgbClr val="FF0000"/>
                </a:solidFill>
              </a:rPr>
              <a:t>зразках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3266" y="1470399"/>
            <a:ext cx="3192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+ найвища чутливість</a:t>
            </a:r>
          </a:p>
          <a:p>
            <a:r>
              <a:rPr lang="uk-UA" dirty="0" smtClean="0">
                <a:solidFill>
                  <a:srgbClr val="92D050"/>
                </a:solidFill>
              </a:rPr>
              <a:t>+ будь-які ГМО</a:t>
            </a:r>
          </a:p>
          <a:p>
            <a:r>
              <a:rPr lang="uk-UA" dirty="0" smtClean="0">
                <a:solidFill>
                  <a:srgbClr val="92D050"/>
                </a:solidFill>
              </a:rPr>
              <a:t>+ навіть сильно оброблені зразки</a:t>
            </a:r>
          </a:p>
          <a:p>
            <a:r>
              <a:rPr lang="uk-UA" dirty="0" smtClean="0">
                <a:solidFill>
                  <a:srgbClr val="92D050"/>
                </a:solidFill>
              </a:rPr>
              <a:t>+ кількісний</a:t>
            </a:r>
          </a:p>
          <a:p>
            <a:r>
              <a:rPr lang="uk-UA" dirty="0" smtClean="0">
                <a:solidFill>
                  <a:srgbClr val="92D050"/>
                </a:solidFill>
              </a:rPr>
              <a:t>+ метод вибору </a:t>
            </a:r>
            <a:r>
              <a:rPr lang="uk-UA" dirty="0" err="1" smtClean="0">
                <a:solidFill>
                  <a:srgbClr val="92D050"/>
                </a:solidFill>
              </a:rPr>
              <a:t>референсних</a:t>
            </a:r>
            <a:r>
              <a:rPr lang="uk-UA" dirty="0" smtClean="0">
                <a:solidFill>
                  <a:srgbClr val="92D050"/>
                </a:solidFill>
              </a:rPr>
              <a:t> лабораторій ЄС</a:t>
            </a:r>
          </a:p>
          <a:p>
            <a:endParaRPr lang="uk-UA" dirty="0" smtClean="0">
              <a:solidFill>
                <a:srgbClr val="92D050"/>
              </a:solidFill>
            </a:endParaRPr>
          </a:p>
          <a:p>
            <a:pPr marL="214313" indent="-214313"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Потребує знань і навиків</a:t>
            </a:r>
          </a:p>
          <a:p>
            <a:pPr marL="214313" indent="-214313"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Спеціальне обладнання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5855" y="1470399"/>
            <a:ext cx="3192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+ хороша чутливість</a:t>
            </a:r>
          </a:p>
          <a:p>
            <a:r>
              <a:rPr lang="uk-UA" dirty="0" smtClean="0">
                <a:solidFill>
                  <a:srgbClr val="92D050"/>
                </a:solidFill>
              </a:rPr>
              <a:t>+ </a:t>
            </a:r>
            <a:r>
              <a:rPr lang="uk-UA" dirty="0" err="1" smtClean="0">
                <a:solidFill>
                  <a:srgbClr val="92D050"/>
                </a:solidFill>
              </a:rPr>
              <a:t>напівкількісний</a:t>
            </a:r>
            <a:endParaRPr lang="uk-UA" dirty="0" smtClean="0">
              <a:solidFill>
                <a:srgbClr val="92D050"/>
              </a:solidFill>
            </a:endParaRPr>
          </a:p>
          <a:p>
            <a:r>
              <a:rPr lang="uk-UA" dirty="0" smtClean="0">
                <a:solidFill>
                  <a:srgbClr val="92D050"/>
                </a:solidFill>
              </a:rPr>
              <a:t>+ відносно швидкий</a:t>
            </a:r>
          </a:p>
          <a:p>
            <a:endParaRPr lang="uk-UA" dirty="0" smtClean="0">
              <a:solidFill>
                <a:srgbClr val="92D050"/>
              </a:solidFill>
            </a:endParaRPr>
          </a:p>
          <a:p>
            <a:pPr marL="214313" indent="-214313"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Потребує знань і навиків</a:t>
            </a:r>
          </a:p>
          <a:p>
            <a:pPr marL="214313" indent="-214313"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Спеціальне </a:t>
            </a:r>
            <a:r>
              <a:rPr lang="uk-UA" dirty="0" smtClean="0">
                <a:solidFill>
                  <a:srgbClr val="FF0000"/>
                </a:solidFill>
              </a:rPr>
              <a:t>обладнання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pPr marL="214313" indent="-214313"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Не всі ГМО</a:t>
            </a:r>
          </a:p>
          <a:p>
            <a:pPr marL="214313" indent="-214313"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Не працює в термооброблених зразках</a:t>
            </a:r>
          </a:p>
          <a:p>
            <a:pPr marL="214313" indent="-214313">
              <a:buFontTx/>
              <a:buChar char="-"/>
            </a:pPr>
            <a:endParaRPr lang="uk-UA" dirty="0" smtClean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09" y="4736065"/>
            <a:ext cx="2358008" cy="11753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42" y="4762382"/>
            <a:ext cx="2515138" cy="12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2515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Ціна/ефективність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93694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Тест-смужки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05266" y="9722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ІФА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6316" y="93154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ПЛР</a:t>
            </a:r>
            <a:endParaRPr lang="uk-UA" b="1" dirty="0"/>
          </a:p>
        </p:txBody>
      </p:sp>
      <p:sp>
        <p:nvSpPr>
          <p:cNvPr id="10" name="AutoShape 2" descr="http://www.gmotesting.com/images/Genetic-ID-Strip-4412-2.aspx?width=250&amp;height=417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6" y="4006825"/>
            <a:ext cx="1808588" cy="22625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575" y="1470399"/>
            <a:ext cx="319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бл. </a:t>
            </a:r>
            <a:r>
              <a:rPr lang="uk-UA" b="1" dirty="0" smtClean="0"/>
              <a:t>400</a:t>
            </a:r>
            <a:r>
              <a:rPr lang="uk-UA" dirty="0" smtClean="0"/>
              <a:t> євро/50 зразків</a:t>
            </a:r>
          </a:p>
          <a:p>
            <a:r>
              <a:rPr lang="uk-UA" dirty="0" smtClean="0"/>
              <a:t>+ 4 тис. євро прилади для гомогенізації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5766589" y="1452140"/>
            <a:ext cx="3377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 </a:t>
            </a:r>
            <a:r>
              <a:rPr lang="uk-UA" b="1" dirty="0" smtClean="0"/>
              <a:t>70</a:t>
            </a:r>
            <a:r>
              <a:rPr lang="uk-UA" dirty="0" smtClean="0"/>
              <a:t> тис. до </a:t>
            </a:r>
            <a:r>
              <a:rPr lang="uk-UA" b="1" dirty="0" smtClean="0"/>
              <a:t>130</a:t>
            </a:r>
            <a:r>
              <a:rPr lang="uk-UA" dirty="0" smtClean="0"/>
              <a:t> тис. євро</a:t>
            </a:r>
          </a:p>
          <a:p>
            <a:endParaRPr lang="uk-UA" dirty="0"/>
          </a:p>
          <a:p>
            <a:r>
              <a:rPr lang="uk-UA" dirty="0" smtClean="0"/>
              <a:t>За весь комплект обладнання</a:t>
            </a:r>
          </a:p>
          <a:p>
            <a:endParaRPr lang="uk-UA" dirty="0"/>
          </a:p>
          <a:p>
            <a:r>
              <a:rPr lang="uk-UA" dirty="0" smtClean="0"/>
              <a:t>Дозволяє вирішувати </a:t>
            </a:r>
          </a:p>
          <a:p>
            <a:r>
              <a:rPr lang="uk-UA" dirty="0" smtClean="0"/>
              <a:t>додаткові задачі</a:t>
            </a:r>
            <a:endParaRPr lang="uk-UA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1452140"/>
            <a:ext cx="2912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20+ тис. євро за комплект обладнання</a:t>
            </a:r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09" y="4736065"/>
            <a:ext cx="2358008" cy="11753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42" y="4762382"/>
            <a:ext cx="2515138" cy="12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852371"/>
            <a:ext cx="590465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По-перше. Що таке ПЛР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?</a:t>
            </a: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endParaRPr lang="fr-FR" sz="1600" dirty="0">
              <a:latin typeface="+mn-lt"/>
            </a:endParaRPr>
          </a:p>
          <a:p>
            <a:r>
              <a:rPr lang="uk-UA" sz="1600" dirty="0" err="1" smtClean="0">
                <a:solidFill>
                  <a:schemeClr val="tx1"/>
                </a:solidFill>
                <a:latin typeface="+mn-lt"/>
              </a:rPr>
              <a:t>Полімеразна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 ланцюгова реакція. Це копіювальний апарат.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lvl="2"/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lvl="2"/>
            <a:endParaRPr lang="fr-FR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Принцип</a:t>
            </a:r>
            <a:endParaRPr lang="en-US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16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44824"/>
            <a:ext cx="4482290" cy="28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17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0" b="23223"/>
          <a:stretch/>
        </p:blipFill>
        <p:spPr>
          <a:xfrm>
            <a:off x="0" y="2132855"/>
            <a:ext cx="9144000" cy="324036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6"/>
          <a:stretch/>
        </p:blipFill>
        <p:spPr>
          <a:xfrm>
            <a:off x="-16371" y="5373217"/>
            <a:ext cx="9144000" cy="10173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913" y="332656"/>
            <a:ext cx="7563483" cy="288925"/>
          </a:xfrm>
        </p:spPr>
        <p:txBody>
          <a:bodyPr/>
          <a:lstStyle/>
          <a:p>
            <a:r>
              <a:rPr lang="uk-UA" dirty="0"/>
              <a:t>Що таке ПЛР</a:t>
            </a:r>
            <a:r>
              <a:rPr lang="fr-FR" dirty="0"/>
              <a:t>?</a:t>
            </a:r>
            <a:br>
              <a:rPr lang="fr-FR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79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Agenda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18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29" y="1195616"/>
            <a:ext cx="83820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852371"/>
            <a:ext cx="52999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По-перше. Що таке ПЛР</a:t>
            </a:r>
            <a:r>
              <a:rPr lang="fr-FR" sz="1600" dirty="0"/>
              <a:t>?</a:t>
            </a:r>
          </a:p>
          <a:p>
            <a:endParaRPr lang="fr-FR" sz="1600" dirty="0"/>
          </a:p>
          <a:p>
            <a:r>
              <a:rPr lang="uk-UA" sz="1600" dirty="0" err="1"/>
              <a:t>Полімеразна</a:t>
            </a:r>
            <a:r>
              <a:rPr lang="uk-UA" sz="1600" dirty="0"/>
              <a:t> ланцюгова реакція</a:t>
            </a:r>
            <a:endParaRPr lang="fr-FR" sz="1600" dirty="0">
              <a:latin typeface="+mn-lt"/>
            </a:endParaRPr>
          </a:p>
          <a:p>
            <a:pPr lvl="2"/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lvl="2"/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lvl="2"/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lvl="2"/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lvl="2"/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lvl="2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		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+mn-lt"/>
              </a:rPr>
              <a:t>Video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+mn-lt"/>
              </a:rPr>
              <a:t>?</a:t>
            </a:r>
          </a:p>
          <a:p>
            <a:pPr lvl="2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Результат пошуку зображень за запитом &quot;swiss mad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7458" y="4556811"/>
            <a:ext cx="2122715" cy="14439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364" y="-202918"/>
            <a:ext cx="6806293" cy="994172"/>
          </a:xfrm>
        </p:spPr>
        <p:txBody>
          <a:bodyPr/>
          <a:lstStyle/>
          <a:p>
            <a:r>
              <a:rPr lang="uk-UA" dirty="0" smtClean="0"/>
              <a:t>Чому саме </a:t>
            </a:r>
            <a:r>
              <a:rPr lang="en-US" dirty="0" smtClean="0"/>
              <a:t>QIAGEN?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1" y="2221962"/>
            <a:ext cx="8355845" cy="408676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Якість 			</a:t>
            </a:r>
            <a:r>
              <a:rPr lang="en-US" dirty="0" smtClean="0"/>
              <a:t>	</a:t>
            </a:r>
            <a:r>
              <a:rPr lang="uk-UA" dirty="0" smtClean="0"/>
              <a:t>Підтримка</a:t>
            </a:r>
            <a:r>
              <a:rPr lang="uk-UA" dirty="0" smtClean="0"/>
              <a:t>			Ціна</a:t>
            </a:r>
            <a:endParaRPr lang="uk-UA" dirty="0"/>
          </a:p>
        </p:txBody>
      </p:sp>
      <p:sp>
        <p:nvSpPr>
          <p:cNvPr id="24578" name="AutoShape 2" descr="Результат пошуку зображень за запитом &quot;iso&quot;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80" name="AutoShape 4" descr="Результат пошуку зображень за запитом &quot;iso&quot;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82" name="AutoShape 6" descr="Результат пошуку зображень за запитом &quot;iso&quot;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584" name="Picture 8" descr="Результат пошуку зображень за запитом &quot;iso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8" y="2583146"/>
            <a:ext cx="2188028" cy="1940052"/>
          </a:xfrm>
          <a:prstGeom prst="rect">
            <a:avLst/>
          </a:prstGeom>
          <a:noFill/>
        </p:spPr>
      </p:pic>
      <p:pic>
        <p:nvPicPr>
          <p:cNvPr id="24588" name="Picture 12" descr="Результат пошуку зображень за запитом &quot;eu mad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996" y="4223317"/>
            <a:ext cx="1603262" cy="1603262"/>
          </a:xfrm>
          <a:prstGeom prst="rect">
            <a:avLst/>
          </a:prstGeom>
          <a:noFill/>
        </p:spPr>
      </p:pic>
      <p:pic>
        <p:nvPicPr>
          <p:cNvPr id="24592" name="Picture 16" descr="Пов’язане зображен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4796" y="3094773"/>
            <a:ext cx="3061947" cy="2039258"/>
          </a:xfrm>
          <a:prstGeom prst="rect">
            <a:avLst/>
          </a:prstGeom>
          <a:noFill/>
        </p:spPr>
      </p:pic>
      <p:pic>
        <p:nvPicPr>
          <p:cNvPr id="1026" name="Picture 2" descr="Результат пошуку зображень за запитом &quot;sale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4053" y="3218939"/>
            <a:ext cx="2121694" cy="120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9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2004585" cy="1090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XXI </a:t>
            </a:r>
            <a:r>
              <a:rPr lang="uk-UA" dirty="0" smtClean="0"/>
              <a:t>століття – це століття біотехнологій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1978820"/>
            <a:ext cx="4514850" cy="3356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1978820"/>
            <a:ext cx="4303310" cy="31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6"/>
          <p:cNvSpPr>
            <a:spLocks noChangeAspect="1"/>
          </p:cNvSpPr>
          <p:nvPr/>
        </p:nvSpPr>
        <p:spPr>
          <a:xfrm>
            <a:off x="2247192" y="3636230"/>
            <a:ext cx="1227622" cy="81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uk-UA" sz="825" b="1" dirty="0">
                <a:solidFill>
                  <a:schemeClr val="accent1"/>
                </a:solidFill>
              </a:rPr>
              <a:t>Виділення</a:t>
            </a:r>
          </a:p>
          <a:p>
            <a:pPr algn="ctr"/>
            <a:r>
              <a:rPr lang="uk-UA" sz="825" b="1" dirty="0">
                <a:solidFill>
                  <a:schemeClr val="accent1"/>
                </a:solidFill>
              </a:rPr>
              <a:t>ДНК/РНК</a:t>
            </a:r>
            <a:endParaRPr lang="en-US" sz="825" b="1" dirty="0">
              <a:solidFill>
                <a:schemeClr val="accent1"/>
              </a:solidFill>
            </a:endParaRPr>
          </a:p>
        </p:txBody>
      </p:sp>
      <p:sp>
        <p:nvSpPr>
          <p:cNvPr id="21" name="Ellipse 16"/>
          <p:cNvSpPr>
            <a:spLocks noChangeAspect="1"/>
          </p:cNvSpPr>
          <p:nvPr/>
        </p:nvSpPr>
        <p:spPr>
          <a:xfrm>
            <a:off x="327573" y="3595210"/>
            <a:ext cx="1248188" cy="81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uk-UA" sz="825" b="1" dirty="0">
                <a:solidFill>
                  <a:schemeClr val="accent1"/>
                </a:solidFill>
              </a:rPr>
              <a:t>Гомогенізація </a:t>
            </a:r>
          </a:p>
          <a:p>
            <a:pPr algn="ctr"/>
            <a:r>
              <a:rPr lang="uk-UA" sz="825" b="1" dirty="0">
                <a:solidFill>
                  <a:schemeClr val="accent1"/>
                </a:solidFill>
              </a:rPr>
              <a:t>зразка</a:t>
            </a:r>
            <a:endParaRPr lang="en-US" sz="825" b="1" dirty="0">
              <a:solidFill>
                <a:schemeClr val="accent1"/>
              </a:solidFill>
            </a:endParaRPr>
          </a:p>
        </p:txBody>
      </p:sp>
      <p:sp>
        <p:nvSpPr>
          <p:cNvPr id="22" name="Ellipse 16"/>
          <p:cNvSpPr>
            <a:spLocks noChangeAspect="1"/>
          </p:cNvSpPr>
          <p:nvPr/>
        </p:nvSpPr>
        <p:spPr>
          <a:xfrm>
            <a:off x="4530861" y="3698455"/>
            <a:ext cx="1242353" cy="81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uk-UA" sz="825" b="1" dirty="0">
                <a:solidFill>
                  <a:schemeClr val="accent1"/>
                </a:solidFill>
              </a:rPr>
              <a:t>Підготовка </a:t>
            </a:r>
          </a:p>
          <a:p>
            <a:pPr algn="ctr"/>
            <a:r>
              <a:rPr lang="uk-UA" sz="825" b="1" dirty="0">
                <a:solidFill>
                  <a:schemeClr val="accent1"/>
                </a:solidFill>
              </a:rPr>
              <a:t>Суміші ПЛР</a:t>
            </a:r>
            <a:endParaRPr lang="en-US" sz="825" b="1" dirty="0">
              <a:solidFill>
                <a:schemeClr val="accent1"/>
              </a:solidFill>
            </a:endParaRPr>
          </a:p>
        </p:txBody>
      </p:sp>
      <p:sp>
        <p:nvSpPr>
          <p:cNvPr id="24" name="Ellipse 16"/>
          <p:cNvSpPr>
            <a:spLocks noChangeAspect="1"/>
          </p:cNvSpPr>
          <p:nvPr/>
        </p:nvSpPr>
        <p:spPr>
          <a:xfrm>
            <a:off x="6979537" y="3667882"/>
            <a:ext cx="1195016" cy="81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uk-UA" sz="825" b="1" dirty="0">
                <a:solidFill>
                  <a:schemeClr val="accent1"/>
                </a:solidFill>
              </a:rPr>
              <a:t>ПЛР в реальному </a:t>
            </a:r>
          </a:p>
          <a:p>
            <a:pPr algn="ctr"/>
            <a:r>
              <a:rPr lang="uk-UA" sz="825" b="1" dirty="0">
                <a:solidFill>
                  <a:schemeClr val="accent1"/>
                </a:solidFill>
              </a:rPr>
              <a:t>часі</a:t>
            </a:r>
            <a:endParaRPr lang="en-US" sz="825" b="1" dirty="0">
              <a:solidFill>
                <a:schemeClr val="accent1"/>
              </a:solidFill>
            </a:endParaRPr>
          </a:p>
        </p:txBody>
      </p:sp>
      <p:cxnSp>
        <p:nvCxnSpPr>
          <p:cNvPr id="26" name="Straight Arrow Connector 31"/>
          <p:cNvCxnSpPr/>
          <p:nvPr/>
        </p:nvCxnSpPr>
        <p:spPr>
          <a:xfrm>
            <a:off x="1691680" y="4001564"/>
            <a:ext cx="508035" cy="0"/>
          </a:xfrm>
          <a:prstGeom prst="straightConnector1">
            <a:avLst/>
          </a:prstGeom>
          <a:ln w="6350" cmpd="sng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1"/>
          <p:cNvCxnSpPr/>
          <p:nvPr/>
        </p:nvCxnSpPr>
        <p:spPr>
          <a:xfrm>
            <a:off x="3805714" y="3991173"/>
            <a:ext cx="508035" cy="0"/>
          </a:xfrm>
          <a:prstGeom prst="straightConnector1">
            <a:avLst/>
          </a:prstGeom>
          <a:ln w="6350" cmpd="sng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1"/>
          <p:cNvCxnSpPr/>
          <p:nvPr/>
        </p:nvCxnSpPr>
        <p:spPr>
          <a:xfrm>
            <a:off x="6140603" y="4041230"/>
            <a:ext cx="508035" cy="0"/>
          </a:xfrm>
          <a:prstGeom prst="straightConnector1">
            <a:avLst/>
          </a:prstGeom>
          <a:ln w="6350" cmpd="sng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66" y="4036335"/>
            <a:ext cx="471437" cy="353578"/>
          </a:xfrm>
          <a:prstGeom prst="rect">
            <a:avLst/>
          </a:prstGeom>
        </p:spPr>
      </p:pic>
      <p:pic>
        <p:nvPicPr>
          <p:cNvPr id="29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97" y="4019609"/>
            <a:ext cx="471437" cy="353578"/>
          </a:xfrm>
          <a:prstGeom prst="rect">
            <a:avLst/>
          </a:prstGeom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1829" y="1916188"/>
            <a:ext cx="1850572" cy="14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2663" y="2300048"/>
            <a:ext cx="982591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1800000" rev="0"/>
              </a:camera>
              <a:lightRig rig="threePt" dir="t"/>
            </a:scene3d>
          </a:bodyPr>
          <a:lstStyle/>
          <a:p>
            <a:r>
              <a:rPr lang="uk-UA" sz="1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QIAcube</a:t>
            </a:r>
            <a:endParaRPr lang="uk-UA" sz="1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 descr="QIAgility HEPA/U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41" y="2475073"/>
            <a:ext cx="1585388" cy="112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Жанна\Desktop\Презентации\IVRI-07th-Feb-20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41" y="1722152"/>
            <a:ext cx="1484061" cy="6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748439" y="2693933"/>
            <a:ext cx="670376" cy="25391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r>
              <a:rPr lang="uk-UA" sz="10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QIAgility</a:t>
            </a:r>
            <a:endParaRPr lang="uk-UA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6666" y="2286253"/>
            <a:ext cx="1525963" cy="10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www.qiagen.com/~/media/nextq/image%20library/s/15/63/s_1563_gef_tllt_50/1_8.ashx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83" y="1824000"/>
            <a:ext cx="1546547" cy="173986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14192" y="4734783"/>
            <a:ext cx="1796652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75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Гомогенізатори лабораторні:</a:t>
            </a:r>
          </a:p>
          <a:p>
            <a:pPr algn="ctr"/>
            <a:r>
              <a:rPr lang="en-US" sz="975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Tissue </a:t>
            </a:r>
            <a:r>
              <a:rPr lang="en-US" sz="975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Lyzer</a:t>
            </a:r>
            <a:r>
              <a:rPr lang="en-US" sz="975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</a:t>
            </a:r>
            <a:endParaRPr lang="en-US" sz="975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0129" y="4694740"/>
            <a:ext cx="236141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75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Автоматична станція</a:t>
            </a:r>
          </a:p>
          <a:p>
            <a:pPr algn="ctr"/>
            <a:r>
              <a:rPr lang="uk-UA" sz="975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виділення</a:t>
            </a:r>
            <a:endParaRPr lang="uk-UA" sz="975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8721" y="4696029"/>
            <a:ext cx="1882677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75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Універсальна станція для приготування ПЛР-суміші</a:t>
            </a:r>
            <a:endParaRPr lang="uk-UA" sz="975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1031" y="4694386"/>
            <a:ext cx="2528651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75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Rotor-Gene Q</a:t>
            </a:r>
          </a:p>
        </p:txBody>
      </p:sp>
    </p:spTree>
    <p:extLst>
      <p:ext uri="{BB962C8B-B14F-4D97-AF65-F5344CB8AC3E}">
        <p14:creationId xmlns:p14="http://schemas.microsoft.com/office/powerpoint/2010/main" val="12901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QIAGEN Solutions for GMO Detection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21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5747072" y="1772890"/>
            <a:ext cx="2808288" cy="323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FD1D2"/>
              </a:gs>
            </a:gsLst>
            <a:lin ang="5400000" scaled="1"/>
          </a:gradFill>
          <a:ln w="9525" algn="ctr">
            <a:solidFill>
              <a:srgbClr val="CFD1D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>
                <a:solidFill>
                  <a:srgbClr val="000000"/>
                </a:solidFill>
                <a:latin typeface="Arial"/>
                <a:cs typeface="+mn-cs"/>
              </a:rPr>
              <a:t>mericon</a:t>
            </a:r>
            <a:r>
              <a:rPr lang="en-GB" sz="1600" b="1">
                <a:solidFill>
                  <a:srgbClr val="000000"/>
                </a:solidFill>
                <a:latin typeface="Arial"/>
                <a:cs typeface="+mn-cs"/>
              </a:rPr>
              <a:t> GMO Kits</a:t>
            </a:r>
            <a:endParaRPr lang="en-GB" sz="16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5851846" y="2133253"/>
            <a:ext cx="2968625" cy="3240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tIns="82800" rIns="54000" bIns="468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Arial"/>
                <a:cs typeface="+mn-cs"/>
              </a:rPr>
              <a:t>Скринінг</a:t>
            </a:r>
            <a:r>
              <a:rPr lang="de-DE" sz="1400" dirty="0" smtClean="0">
                <a:solidFill>
                  <a:srgbClr val="000000"/>
                </a:solidFill>
                <a:latin typeface="Arial"/>
                <a:cs typeface="+mn-cs"/>
              </a:rPr>
              <a:t>: </a:t>
            </a:r>
            <a:r>
              <a:rPr lang="de-DE" sz="1400" dirty="0">
                <a:solidFill>
                  <a:srgbClr val="000000"/>
                </a:solidFill>
                <a:latin typeface="Arial"/>
                <a:cs typeface="+mn-cs"/>
              </a:rPr>
              <a:t>(</a:t>
            </a:r>
            <a:r>
              <a:rPr lang="de-DE" sz="1400" dirty="0" smtClean="0">
                <a:solidFill>
                  <a:srgbClr val="000000"/>
                </a:solidFill>
                <a:latin typeface="Arial"/>
                <a:cs typeface="+mn-cs"/>
              </a:rPr>
              <a:t>80</a:t>
            </a:r>
            <a:r>
              <a:rPr lang="uk-UA" sz="1400" dirty="0" smtClean="0">
                <a:solidFill>
                  <a:srgbClr val="000000"/>
                </a:solidFill>
                <a:latin typeface="Arial"/>
                <a:cs typeface="+mn-cs"/>
              </a:rPr>
              <a:t> хв</a:t>
            </a:r>
            <a:r>
              <a:rPr lang="de-DE" sz="1400" dirty="0" smtClean="0">
                <a:solidFill>
                  <a:srgbClr val="000000"/>
                </a:solidFill>
                <a:latin typeface="Arial"/>
                <a:cs typeface="+mn-cs"/>
              </a:rPr>
              <a:t>)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Screen 35S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 Screen Nos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Screen 35S-pat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Screen bar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Screen CTP2-CP4EPSPS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</a:pPr>
            <a:r>
              <a:rPr lang="uk-UA" sz="1400" dirty="0" smtClean="0">
                <a:solidFill>
                  <a:srgbClr val="000000"/>
                </a:solidFill>
                <a:latin typeface="Arial"/>
                <a:cs typeface="+mn-cs"/>
              </a:rPr>
              <a:t>Підтвердження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+mn-cs"/>
              </a:rPr>
              <a:t>: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MON 810 Corn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 RR Soy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Arial"/>
                <a:cs typeface="+mn-cs"/>
              </a:rPr>
              <a:t>Кількісне визначення</a:t>
            </a:r>
            <a:r>
              <a:rPr lang="de-DE" sz="1400" dirty="0" smtClean="0">
                <a:solidFill>
                  <a:srgbClr val="000000"/>
                </a:solidFill>
                <a:latin typeface="Arial"/>
                <a:cs typeface="+mn-cs"/>
              </a:rPr>
              <a:t>: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 Quant RR Soy 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  <a:buFont typeface="Wingdings" pitchFamily="2" charset="2"/>
              <a:buChar char="n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Quant MON 810 Corn</a:t>
            </a:r>
            <a:endParaRPr lang="de-DE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472A1"/>
              </a:buClr>
              <a:buSzPct val="90000"/>
            </a:pP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368872" y="1784003"/>
            <a:ext cx="3024188" cy="323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FD1D2"/>
              </a:gs>
            </a:gsLst>
            <a:lin ang="5400000" scaled="1"/>
          </a:gradFill>
          <a:ln w="9525" algn="ctr">
            <a:solidFill>
              <a:srgbClr val="CFD1D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>
                <a:solidFill>
                  <a:srgbClr val="000000"/>
                </a:solidFill>
                <a:latin typeface="Arial"/>
                <a:cs typeface="+mn-cs"/>
              </a:rPr>
              <a:t>DNeasy </a:t>
            </a:r>
            <a:r>
              <a:rPr lang="de-DE" sz="1600" b="1" i="1">
                <a:solidFill>
                  <a:srgbClr val="000000"/>
                </a:solidFill>
                <a:latin typeface="Arial"/>
                <a:cs typeface="+mn-cs"/>
              </a:rPr>
              <a:t>mericon</a:t>
            </a:r>
            <a:r>
              <a:rPr lang="de-DE" sz="1600" b="1">
                <a:solidFill>
                  <a:srgbClr val="000000"/>
                </a:solidFill>
                <a:latin typeface="Arial"/>
                <a:cs typeface="+mn-cs"/>
              </a:rPr>
              <a:t> Food Kit</a:t>
            </a:r>
            <a:endParaRPr lang="en-US" sz="16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487685" y="980728"/>
            <a:ext cx="2149475" cy="512762"/>
          </a:xfrm>
          <a:prstGeom prst="homePlate">
            <a:avLst>
              <a:gd name="adj" fmla="val 76134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uk-UA" sz="1400" dirty="0" smtClean="0">
                <a:solidFill>
                  <a:prstClr val="white"/>
                </a:solidFill>
                <a:latin typeface="Arial"/>
                <a:cs typeface="+mn-cs"/>
              </a:rPr>
              <a:t>Подрібнення</a:t>
            </a:r>
            <a:endParaRPr lang="en-US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324422" y="980728"/>
            <a:ext cx="3735388" cy="514350"/>
          </a:xfrm>
          <a:prstGeom prst="chevron">
            <a:avLst>
              <a:gd name="adj" fmla="val 73161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400" dirty="0" smtClean="0">
                <a:solidFill>
                  <a:prstClr val="white"/>
                </a:solidFill>
                <a:latin typeface="Arial"/>
                <a:cs typeface="+mn-cs"/>
              </a:rPr>
              <a:t>Виділення ДНК</a:t>
            </a:r>
            <a:endParaRPr lang="en-US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5747072" y="980728"/>
            <a:ext cx="3073400" cy="514350"/>
          </a:xfrm>
          <a:prstGeom prst="chevron">
            <a:avLst>
              <a:gd name="adj" fmla="val 75300"/>
            </a:avLst>
          </a:prstGeom>
          <a:solidFill>
            <a:srgbClr val="A9BA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400" dirty="0" smtClean="0">
                <a:solidFill>
                  <a:prstClr val="white"/>
                </a:solidFill>
                <a:latin typeface="Arial"/>
                <a:cs typeface="+mn-cs"/>
              </a:rPr>
              <a:t>ПЛР-аналіз</a:t>
            </a:r>
            <a:endParaRPr lang="en-US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22" name="Bildplatzhalter 8"/>
          <p:cNvPicPr>
            <a:picLocks noChangeAspect="1"/>
          </p:cNvPicPr>
          <p:nvPr/>
        </p:nvPicPr>
        <p:blipFill rotWithShape="1">
          <a:blip r:embed="rId2"/>
          <a:srcRect l="59955" t="18412" r="10626" b="16165"/>
          <a:stretch/>
        </p:blipFill>
        <p:spPr bwMode="gray">
          <a:xfrm>
            <a:off x="487685" y="1524806"/>
            <a:ext cx="1727547" cy="2440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81" y="4653483"/>
            <a:ext cx="1855441" cy="954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261" y="2510358"/>
            <a:ext cx="2143125" cy="2143125"/>
          </a:xfrm>
          <a:prstGeom prst="rect">
            <a:avLst/>
          </a:prstGeom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733261" y="4437459"/>
            <a:ext cx="2700338" cy="169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tIns="82800" rIns="54000" bIns="4680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Arial"/>
                <a:cs typeface="+mn-cs"/>
              </a:rPr>
              <a:t>5 </a:t>
            </a:r>
            <a:r>
              <a:rPr lang="uk-UA" sz="1600" dirty="0" smtClean="0">
                <a:solidFill>
                  <a:srgbClr val="000000"/>
                </a:solidFill>
                <a:latin typeface="Arial"/>
                <a:cs typeface="+mn-cs"/>
              </a:rPr>
              <a:t>кроків</a:t>
            </a:r>
            <a:r>
              <a:rPr lang="de-DE" sz="1600" dirty="0" smtClean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de-DE" sz="1600" dirty="0">
                <a:solidFill>
                  <a:srgbClr val="000000"/>
                </a:solidFill>
                <a:latin typeface="Arial"/>
                <a:cs typeface="+mn-cs"/>
              </a:rPr>
              <a:t>(~ 1 </a:t>
            </a:r>
            <a:r>
              <a:rPr lang="uk-UA" sz="1600" dirty="0" smtClean="0">
                <a:solidFill>
                  <a:srgbClr val="000000"/>
                </a:solidFill>
                <a:latin typeface="Arial"/>
                <a:cs typeface="+mn-cs"/>
              </a:rPr>
              <a:t>година</a:t>
            </a:r>
            <a:r>
              <a:rPr lang="de-DE" sz="1600" dirty="0" smtClean="0">
                <a:solidFill>
                  <a:srgbClr val="000000"/>
                </a:solidFill>
                <a:latin typeface="Arial"/>
                <a:cs typeface="+mn-cs"/>
              </a:rPr>
              <a:t>)</a:t>
            </a:r>
            <a:endParaRPr lang="de-DE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Arial"/>
                <a:cs typeface="+mn-cs"/>
              </a:rPr>
              <a:t>1. </a:t>
            </a:r>
            <a:r>
              <a:rPr lang="uk-UA" sz="1600" dirty="0" smtClean="0">
                <a:solidFill>
                  <a:srgbClr val="000000"/>
                </a:solidFill>
                <a:latin typeface="Arial"/>
                <a:cs typeface="+mn-cs"/>
              </a:rPr>
              <a:t>Лізис</a:t>
            </a:r>
            <a:endParaRPr lang="de-DE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Arial"/>
                <a:cs typeface="+mn-cs"/>
              </a:rPr>
              <a:t>2. </a:t>
            </a:r>
            <a:r>
              <a:rPr lang="uk-UA" sz="1600" dirty="0" smtClean="0">
                <a:solidFill>
                  <a:srgbClr val="000000"/>
                </a:solidFill>
                <a:latin typeface="Arial"/>
                <a:cs typeface="+mn-cs"/>
              </a:rPr>
              <a:t>Екстракція (хлороформ)</a:t>
            </a:r>
            <a:r>
              <a:rPr lang="de-DE" sz="160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endParaRPr lang="de-DE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Arial"/>
                <a:cs typeface="+mn-cs"/>
              </a:rPr>
              <a:t>3. </a:t>
            </a:r>
            <a:r>
              <a:rPr lang="uk-UA" sz="1600" dirty="0" smtClean="0">
                <a:solidFill>
                  <a:srgbClr val="000000"/>
                </a:solidFill>
                <a:latin typeface="Arial"/>
                <a:cs typeface="+mn-cs"/>
              </a:rPr>
              <a:t>Зв’язування</a:t>
            </a:r>
            <a:endParaRPr lang="de-DE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Arial"/>
                <a:cs typeface="+mn-cs"/>
              </a:rPr>
              <a:t>4. </a:t>
            </a:r>
            <a:r>
              <a:rPr lang="uk-UA" sz="1600" dirty="0" smtClean="0">
                <a:solidFill>
                  <a:srgbClr val="000000"/>
                </a:solidFill>
                <a:latin typeface="Arial"/>
                <a:cs typeface="+mn-cs"/>
              </a:rPr>
              <a:t>Відмивання</a:t>
            </a:r>
            <a:endParaRPr lang="de-DE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Arial"/>
                <a:cs typeface="+mn-cs"/>
              </a:rPr>
              <a:t>5. </a:t>
            </a:r>
            <a:r>
              <a:rPr lang="uk-UA" sz="1600" dirty="0" err="1" smtClean="0">
                <a:solidFill>
                  <a:srgbClr val="000000"/>
                </a:solidFill>
                <a:latin typeface="Arial"/>
                <a:cs typeface="+mn-cs"/>
              </a:rPr>
              <a:t>Елюція</a:t>
            </a: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46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67176"/>
            <a:ext cx="2932957" cy="1946750"/>
          </a:xfrm>
          <a:prstGeom prst="rect">
            <a:avLst/>
          </a:prstGeom>
        </p:spPr>
      </p:pic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QIAGEN </a:t>
            </a:r>
            <a:r>
              <a:rPr lang="uk-UA" dirty="0" smtClean="0"/>
              <a:t>– рішення для </a:t>
            </a:r>
            <a:r>
              <a:rPr lang="uk-UA" dirty="0" err="1" smtClean="0"/>
              <a:t>детекції</a:t>
            </a:r>
            <a:r>
              <a:rPr lang="uk-UA" dirty="0" smtClean="0"/>
              <a:t> ГМО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22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487685" y="980728"/>
            <a:ext cx="2149475" cy="512762"/>
          </a:xfrm>
          <a:prstGeom prst="homePlate">
            <a:avLst>
              <a:gd name="adj" fmla="val 76134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uk-UA" sz="1400" dirty="0" smtClean="0">
                <a:solidFill>
                  <a:prstClr val="white"/>
                </a:solidFill>
                <a:latin typeface="Arial"/>
                <a:cs typeface="+mn-cs"/>
              </a:rPr>
              <a:t>Подрібнення</a:t>
            </a:r>
            <a:endParaRPr lang="en-US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324422" y="980728"/>
            <a:ext cx="3735388" cy="514350"/>
          </a:xfrm>
          <a:prstGeom prst="chevron">
            <a:avLst>
              <a:gd name="adj" fmla="val 73161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400" dirty="0" smtClean="0">
                <a:solidFill>
                  <a:prstClr val="white"/>
                </a:solidFill>
                <a:latin typeface="Arial"/>
                <a:cs typeface="+mn-cs"/>
              </a:rPr>
              <a:t>Виділення ДНК</a:t>
            </a:r>
            <a:endParaRPr lang="en-US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5747072" y="980728"/>
            <a:ext cx="3073400" cy="514350"/>
          </a:xfrm>
          <a:prstGeom prst="chevron">
            <a:avLst>
              <a:gd name="adj" fmla="val 7530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400" dirty="0" smtClean="0">
                <a:solidFill>
                  <a:prstClr val="white"/>
                </a:solidFill>
                <a:latin typeface="Arial"/>
                <a:cs typeface="+mn-cs"/>
              </a:rPr>
              <a:t>ПЛР аналіз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b="32417"/>
          <a:stretch/>
        </p:blipFill>
        <p:spPr>
          <a:xfrm>
            <a:off x="971600" y="1628238"/>
            <a:ext cx="7051848" cy="2944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5085184"/>
            <a:ext cx="2843664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+mn-lt"/>
              </a:rPr>
              <a:t>DNeasy </a:t>
            </a:r>
            <a:r>
              <a:rPr lang="de-DE" sz="1600" b="1" i="1" dirty="0">
                <a:solidFill>
                  <a:schemeClr val="tx1"/>
                </a:solidFill>
                <a:latin typeface="+mn-lt"/>
              </a:rPr>
              <a:t>mericon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Food Kit</a:t>
            </a:r>
          </a:p>
          <a:p>
            <a:r>
              <a:rPr lang="de-DE" sz="1600" dirty="0">
                <a:solidFill>
                  <a:schemeClr val="tx1"/>
                </a:solidFill>
                <a:latin typeface="+mn-lt"/>
              </a:rPr>
              <a:t>1 </a:t>
            </a:r>
            <a:r>
              <a:rPr lang="uk-UA" sz="1600" dirty="0" smtClean="0">
                <a:latin typeface="+mn-lt"/>
              </a:rPr>
              <a:t>набір – всі реагенти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r>
              <a:rPr lang="uk-UA" sz="1600" dirty="0" smtClean="0">
                <a:latin typeface="+mn-lt"/>
              </a:rPr>
              <a:t>Для виділення вручну</a:t>
            </a:r>
            <a:endParaRPr lang="de-DE" sz="1600" dirty="0">
              <a:latin typeface="+mn-lt"/>
            </a:endParaRPr>
          </a:p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Або автоматично на </a:t>
            </a:r>
            <a:r>
              <a:rPr lang="de-DE" sz="1600" dirty="0" err="1" smtClean="0">
                <a:solidFill>
                  <a:schemeClr val="tx1"/>
                </a:solidFill>
                <a:latin typeface="+mn-lt"/>
              </a:rPr>
              <a:t>QIAcube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4855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QIAGEN </a:t>
            </a:r>
            <a:r>
              <a:rPr lang="uk-UA" dirty="0"/>
              <a:t>– рішення для </a:t>
            </a:r>
            <a:r>
              <a:rPr lang="uk-UA" dirty="0" err="1"/>
              <a:t>детекції</a:t>
            </a:r>
            <a:r>
              <a:rPr lang="uk-UA" dirty="0"/>
              <a:t> ГМО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23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487685" y="980728"/>
            <a:ext cx="2149475" cy="512762"/>
          </a:xfrm>
          <a:prstGeom prst="homePlate">
            <a:avLst>
              <a:gd name="adj" fmla="val 76134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Arial"/>
                <a:cs typeface="+mn-cs"/>
              </a:rPr>
              <a:t>Sample disruption</a:t>
            </a: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324422" y="980728"/>
            <a:ext cx="3735388" cy="514350"/>
          </a:xfrm>
          <a:prstGeom prst="chevron">
            <a:avLst>
              <a:gd name="adj" fmla="val 73161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Arial"/>
                <a:cs typeface="+mn-cs"/>
              </a:rPr>
              <a:t>DNA purification</a:t>
            </a: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5747072" y="980728"/>
            <a:ext cx="3073400" cy="514350"/>
          </a:xfrm>
          <a:prstGeom prst="chevron">
            <a:avLst>
              <a:gd name="adj" fmla="val 753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Arial"/>
                <a:cs typeface="+mn-cs"/>
              </a:rPr>
              <a:t>PCR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3"/>
          <a:stretch/>
        </p:blipFill>
        <p:spPr>
          <a:xfrm>
            <a:off x="280368" y="1824078"/>
            <a:ext cx="8631099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49" y="4172952"/>
            <a:ext cx="3335518" cy="2216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796" y="4419537"/>
            <a:ext cx="4733155" cy="1723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b="1" i="1" dirty="0" err="1">
                <a:solidFill>
                  <a:schemeClr val="tx1"/>
                </a:solidFill>
                <a:latin typeface="+mn-lt"/>
              </a:rPr>
              <a:t>mericon</a:t>
            </a:r>
            <a:r>
              <a:rPr lang="de-DE" sz="1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RR Soy </a:t>
            </a:r>
            <a:r>
              <a:rPr lang="de-DE" sz="1600" b="1" dirty="0" smtClean="0">
                <a:solidFill>
                  <a:schemeClr val="tx1"/>
                </a:solidFill>
                <a:latin typeface="+mn-lt"/>
              </a:rPr>
              <a:t>PCR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Kit</a:t>
            </a:r>
          </a:p>
          <a:p>
            <a:r>
              <a:rPr lang="de-DE" sz="1600" b="1" i="1" dirty="0" err="1"/>
              <a:t>mericon</a:t>
            </a:r>
            <a:r>
              <a:rPr lang="de-DE" sz="1600" b="1" i="1" dirty="0"/>
              <a:t> </a:t>
            </a:r>
            <a:r>
              <a:rPr lang="de-DE" sz="1600" b="1" dirty="0" smtClean="0"/>
              <a:t>Quant RR </a:t>
            </a:r>
            <a:r>
              <a:rPr lang="de-DE" sz="1600" b="1" dirty="0" err="1" smtClean="0"/>
              <a:t>Soy</a:t>
            </a:r>
            <a:r>
              <a:rPr lang="de-DE" sz="1600" b="1" dirty="0" smtClean="0"/>
              <a:t> PCR </a:t>
            </a:r>
            <a:r>
              <a:rPr lang="de-DE" sz="1600" b="1" dirty="0"/>
              <a:t>Kit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усі набори </a:t>
            </a:r>
            <a:r>
              <a:rPr lang="en-US" sz="1600" b="1" dirty="0" err="1" smtClean="0">
                <a:solidFill>
                  <a:schemeClr val="tx1"/>
                </a:solidFill>
                <a:latin typeface="+mn-lt"/>
              </a:rPr>
              <a:t>mericon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: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latin typeface="+mn-lt"/>
              </a:rPr>
              <a:t>Вс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і реагенти готові до використання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, 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r>
              <a:rPr lang="uk-UA" sz="1600" dirty="0" err="1" smtClean="0">
                <a:latin typeface="+mn-lt"/>
              </a:rPr>
              <a:t>Валідовані</a:t>
            </a:r>
            <a:r>
              <a:rPr lang="uk-UA" sz="1600" dirty="0" smtClean="0">
                <a:latin typeface="+mn-lt"/>
              </a:rPr>
              <a:t> для </a:t>
            </a:r>
            <a:r>
              <a:rPr lang="uk-UA" sz="1600" dirty="0" err="1" smtClean="0">
                <a:latin typeface="+mn-lt"/>
              </a:rPr>
              <a:t>ампліфікаторів</a:t>
            </a:r>
            <a:r>
              <a:rPr lang="uk-UA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RotorGene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>
                <a:latin typeface="+mn-lt"/>
              </a:rPr>
              <a:t>Q </a:t>
            </a:r>
            <a:r>
              <a:rPr lang="uk-UA" sz="1600" dirty="0" smtClean="0">
                <a:latin typeface="+mn-lt"/>
              </a:rPr>
              <a:t>та ін.</a:t>
            </a:r>
            <a:endParaRPr lang="de-DE" sz="1600" dirty="0">
              <a:latin typeface="+mn-lt"/>
            </a:endParaRPr>
          </a:p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Використовуються в Європі для </a:t>
            </a:r>
            <a:r>
              <a:rPr lang="uk-UA" sz="1600" dirty="0" err="1" smtClean="0">
                <a:solidFill>
                  <a:schemeClr val="tx1"/>
                </a:solidFill>
                <a:latin typeface="+mn-lt"/>
              </a:rPr>
              <a:t>детекції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GMO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604" y="1636864"/>
            <a:ext cx="1419225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9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2"/>
          <p:cNvSpPr>
            <a:spLocks noGrp="1"/>
          </p:cNvSpPr>
          <p:nvPr>
            <p:ph type="ctrTitle"/>
          </p:nvPr>
        </p:nvSpPr>
        <p:spPr>
          <a:xfrm>
            <a:off x="2916238" y="5516563"/>
            <a:ext cx="6046787" cy="1048010"/>
          </a:xfrm>
        </p:spPr>
        <p:txBody>
          <a:bodyPr/>
          <a:lstStyle/>
          <a:p>
            <a:r>
              <a:rPr lang="uk-UA" dirty="0" smtClean="0"/>
              <a:t>Рішення </a:t>
            </a:r>
            <a:r>
              <a:rPr lang="de-DE" dirty="0" smtClean="0"/>
              <a:t>QIAGEN</a:t>
            </a:r>
            <a:r>
              <a:rPr lang="uk-UA" dirty="0"/>
              <a:t> </a:t>
            </a:r>
            <a:r>
              <a:rPr lang="uk-UA" dirty="0" smtClean="0"/>
              <a:t>для ідентифікації рослин/компонентів їжі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uk-UA" sz="1600" dirty="0" err="1" smtClean="0"/>
              <a:t>Томущо</a:t>
            </a:r>
            <a:r>
              <a:rPr lang="uk-UA" sz="1600" dirty="0" smtClean="0"/>
              <a:t> довіра – найважливіший інгредієнт</a:t>
            </a:r>
            <a:endParaRPr 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646"/>
            <a:ext cx="9144000" cy="475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5923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90600" y="22543"/>
            <a:ext cx="60483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uk-UA" sz="2000" dirty="0" smtClean="0">
                <a:solidFill>
                  <a:srgbClr val="5F5F5F"/>
                </a:solidFill>
              </a:rPr>
              <a:t>Додаткові можливості ПЛР</a:t>
            </a:r>
            <a:endParaRPr lang="en-US" sz="2000" dirty="0">
              <a:solidFill>
                <a:srgbClr val="5F5F5F"/>
              </a:solidFill>
            </a:endParaRP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3136900" y="1341438"/>
            <a:ext cx="5761038" cy="4895850"/>
          </a:xfrm>
          <a:prstGeom prst="roundRect">
            <a:avLst>
              <a:gd name="adj" fmla="val 0"/>
            </a:avLst>
          </a:prstGeom>
          <a:solidFill>
            <a:srgbClr val="1B3067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3" name="Group 15"/>
          <p:cNvGrpSpPr>
            <a:grpSpLocks/>
          </p:cNvGrpSpPr>
          <p:nvPr/>
        </p:nvGrpSpPr>
        <p:grpSpPr bwMode="auto">
          <a:xfrm>
            <a:off x="993250" y="1341438"/>
            <a:ext cx="1739328" cy="2426960"/>
            <a:chOff x="1439862" y="1341438"/>
            <a:chExt cx="1739552" cy="2427276"/>
          </a:xfrm>
        </p:grpSpPr>
        <p:pic>
          <p:nvPicPr>
            <p:cNvPr id="922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862" y="2609932"/>
              <a:ext cx="1737360" cy="1158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54" y="1341438"/>
              <a:ext cx="1737360" cy="114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72DB282-D425-42A2-9BE5-97DA4083C40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73" y="3887666"/>
            <a:ext cx="1740882" cy="1272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" y="5180068"/>
            <a:ext cx="1768549" cy="1179622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spect="1" noChangeArrowheads="1"/>
          </p:cNvSpPr>
          <p:nvPr/>
        </p:nvSpPr>
        <p:spPr>
          <a:xfrm>
            <a:off x="2832100" y="1181100"/>
            <a:ext cx="5902325" cy="5175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de-DE" dirty="0">
              <a:cs typeface="+mn-cs"/>
            </a:endParaRPr>
          </a:p>
          <a:p>
            <a:pPr lvl="1">
              <a:defRPr/>
            </a:pPr>
            <a:r>
              <a:rPr lang="uk-UA" b="1" dirty="0" smtClean="0">
                <a:cs typeface="+mn-cs"/>
              </a:rPr>
              <a:t>Що може ПЛР в реальному часі</a:t>
            </a:r>
            <a:r>
              <a:rPr lang="en-US" b="1" dirty="0" smtClean="0">
                <a:cs typeface="+mn-cs"/>
              </a:rPr>
              <a:t>?</a:t>
            </a:r>
            <a:endParaRPr lang="en-US" dirty="0">
              <a:cs typeface="+mn-cs"/>
            </a:endParaRPr>
          </a:p>
          <a:p>
            <a:pPr lvl="1">
              <a:defRPr/>
            </a:pPr>
            <a:endParaRPr lang="en-US" dirty="0">
              <a:cs typeface="+mn-cs"/>
            </a:endParaRPr>
          </a:p>
          <a:p>
            <a:pPr lvl="1" indent="0">
              <a:defRPr/>
            </a:pPr>
            <a:r>
              <a:rPr lang="uk-UA" dirty="0">
                <a:cs typeface="+mn-cs"/>
              </a:rPr>
              <a:t>ПЛР в реальному </a:t>
            </a:r>
            <a:r>
              <a:rPr lang="uk-UA" dirty="0" smtClean="0">
                <a:cs typeface="+mn-cs"/>
              </a:rPr>
              <a:t>часі дає швидкий і надійний результат для вчасного випуску продуктів. Тестування займає 3-4 години.</a:t>
            </a:r>
            <a:endParaRPr lang="en-US" dirty="0">
              <a:cs typeface="+mn-cs"/>
            </a:endParaRPr>
          </a:p>
          <a:p>
            <a:pPr lvl="1" indent="0">
              <a:defRPr/>
            </a:pPr>
            <a:endParaRPr lang="en-US" dirty="0">
              <a:cs typeface="+mn-cs"/>
            </a:endParaRPr>
          </a:p>
          <a:p>
            <a:pPr lvl="1" indent="0">
              <a:defRPr/>
            </a:pPr>
            <a:r>
              <a:rPr lang="uk-UA" dirty="0"/>
              <a:t>ПЛР в реальному часі </a:t>
            </a:r>
            <a:r>
              <a:rPr lang="uk-UA" dirty="0" smtClean="0"/>
              <a:t>може виявити навіть сліди ДНК в зразку. Цей тест </a:t>
            </a:r>
            <a:r>
              <a:rPr lang="uk-UA" dirty="0" err="1" smtClean="0"/>
              <a:t>високоспецифічний</a:t>
            </a:r>
            <a:r>
              <a:rPr lang="uk-UA" dirty="0" smtClean="0"/>
              <a:t>, високочутливий і надійний.</a:t>
            </a:r>
            <a:r>
              <a:rPr lang="en-US" dirty="0" smtClean="0">
                <a:cs typeface="+mn-cs"/>
              </a:rPr>
              <a:t> </a:t>
            </a:r>
            <a:endParaRPr lang="en-US" dirty="0">
              <a:cs typeface="+mn-cs"/>
            </a:endParaRPr>
          </a:p>
          <a:p>
            <a:pPr lvl="1" indent="0">
              <a:defRPr/>
            </a:pPr>
            <a:endParaRPr lang="en-US" dirty="0">
              <a:cs typeface="+mn-cs"/>
            </a:endParaRPr>
          </a:p>
          <a:p>
            <a:pPr lvl="1" indent="0">
              <a:defRPr/>
            </a:pPr>
            <a:endParaRPr lang="en-US" dirty="0">
              <a:cs typeface="+mn-cs"/>
            </a:endParaRPr>
          </a:p>
          <a:p>
            <a:pPr lvl="1" indent="0">
              <a:defRPr/>
            </a:pPr>
            <a:r>
              <a:rPr lang="uk-UA" dirty="0"/>
              <a:t>ПЛР в реальному часі </a:t>
            </a:r>
            <a:r>
              <a:rPr lang="uk-UA" dirty="0" smtClean="0"/>
              <a:t>це випробувана і усталена технологія, вона чудово працює навіть для сильно перероблених продуктів чи зразків з </a:t>
            </a:r>
            <a:r>
              <a:rPr lang="uk-UA" dirty="0" err="1" smtClean="0"/>
              <a:t>інгібуючими</a:t>
            </a:r>
            <a:r>
              <a:rPr lang="uk-UA" dirty="0" smtClean="0"/>
              <a:t> компонентами.</a:t>
            </a:r>
            <a:endParaRPr lang="en-US" dirty="0">
              <a:cs typeface="+mn-cs"/>
            </a:endParaRPr>
          </a:p>
          <a:p>
            <a:pPr marL="685800"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en-US" dirty="0">
              <a:cs typeface="+mn-cs"/>
            </a:endParaRPr>
          </a:p>
          <a:p>
            <a:pPr marL="685800"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en-US" dirty="0">
              <a:cs typeface="+mn-cs"/>
            </a:endParaRPr>
          </a:p>
          <a:p>
            <a:pPr lvl="1">
              <a:defRPr/>
            </a:pPr>
            <a:endParaRPr lang="en-US" dirty="0">
              <a:cs typeface="+mn-cs"/>
            </a:endParaRPr>
          </a:p>
          <a:p>
            <a:pPr lvl="1">
              <a:buFont typeface="Wingdings" pitchFamily="2" charset="2"/>
              <a:buNone/>
              <a:defRPr/>
            </a:pP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15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90600" y="22543"/>
            <a:ext cx="60483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uk-UA" sz="2000" dirty="0" smtClean="0">
                <a:solidFill>
                  <a:srgbClr val="5F5F5F"/>
                </a:solidFill>
              </a:rPr>
              <a:t>Додаткові можливості ПЛР</a:t>
            </a:r>
            <a:endParaRPr lang="en-US" sz="2000" dirty="0">
              <a:solidFill>
                <a:srgbClr val="5F5F5F"/>
              </a:solidFill>
            </a:endParaRP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3136900" y="1341438"/>
            <a:ext cx="5761038" cy="4895850"/>
          </a:xfrm>
          <a:prstGeom prst="roundRect">
            <a:avLst>
              <a:gd name="adj" fmla="val 0"/>
            </a:avLst>
          </a:prstGeom>
          <a:solidFill>
            <a:srgbClr val="1B3067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916238" y="620713"/>
            <a:ext cx="4968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uk-UA" b="1" dirty="0" smtClean="0">
                <a:solidFill>
                  <a:srgbClr val="000000"/>
                </a:solidFill>
              </a:rPr>
              <a:t>Для чого перевіряти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9223" name="Group 15"/>
          <p:cNvGrpSpPr>
            <a:grpSpLocks/>
          </p:cNvGrpSpPr>
          <p:nvPr/>
        </p:nvGrpSpPr>
        <p:grpSpPr bwMode="auto">
          <a:xfrm>
            <a:off x="993250" y="1341438"/>
            <a:ext cx="1739328" cy="2426960"/>
            <a:chOff x="1439862" y="1341438"/>
            <a:chExt cx="1739552" cy="2427276"/>
          </a:xfrm>
        </p:grpSpPr>
        <p:pic>
          <p:nvPicPr>
            <p:cNvPr id="922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862" y="2609932"/>
              <a:ext cx="1737360" cy="1158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54" y="1341438"/>
              <a:ext cx="1737360" cy="114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3"/>
          <p:cNvSpPr txBox="1">
            <a:spLocks noChangeAspect="1" noChangeArrowheads="1"/>
          </p:cNvSpPr>
          <p:nvPr/>
        </p:nvSpPr>
        <p:spPr>
          <a:xfrm>
            <a:off x="2843808" y="1071562"/>
            <a:ext cx="6216650" cy="5173663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de-DE" dirty="0"/>
          </a:p>
          <a:p>
            <a:pPr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r>
              <a:rPr lang="uk-UA" b="1" i="1" dirty="0" smtClean="0"/>
              <a:t>Курячий жир в олії</a:t>
            </a:r>
          </a:p>
          <a:p>
            <a:pPr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uk-UA" b="1" i="1" dirty="0"/>
          </a:p>
          <a:p>
            <a:pPr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uk-UA" b="1" i="1" dirty="0" smtClean="0"/>
          </a:p>
          <a:p>
            <a:pPr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en-US" b="1" i="1" dirty="0"/>
          </a:p>
          <a:p>
            <a:pPr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r>
              <a:rPr lang="uk-UA" dirty="0" smtClean="0"/>
              <a:t>Соя/кукурудза </a:t>
            </a:r>
            <a:r>
              <a:rPr lang="uk-UA" dirty="0" smtClean="0"/>
              <a:t>як наповнювач в м’ясних </a:t>
            </a:r>
            <a:r>
              <a:rPr lang="uk-UA" dirty="0" smtClean="0"/>
              <a:t>продуктах</a:t>
            </a:r>
          </a:p>
          <a:p>
            <a:pPr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uk-UA" dirty="0"/>
          </a:p>
          <a:p>
            <a:pPr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uk-UA" dirty="0" smtClean="0"/>
          </a:p>
          <a:p>
            <a:pPr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en-US" dirty="0"/>
          </a:p>
          <a:p>
            <a:pPr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r>
              <a:rPr lang="uk-UA" dirty="0" smtClean="0"/>
              <a:t>Домішки в сої і соєвій олії інших олійних культур</a:t>
            </a:r>
            <a:endParaRPr lang="en-US" dirty="0"/>
          </a:p>
          <a:p>
            <a:pPr lvl="1">
              <a:buSzPct val="150000"/>
              <a:buFont typeface="Wingdings" pitchFamily="2" charset="2"/>
              <a:buChar char="§"/>
              <a:defRPr/>
            </a:pPr>
            <a:endParaRPr lang="en-US" dirty="0"/>
          </a:p>
          <a:p>
            <a:pPr marL="685800"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en-US" dirty="0"/>
          </a:p>
          <a:p>
            <a:pPr marL="685800" lvl="1">
              <a:buClr>
                <a:srgbClr val="1E1E80"/>
              </a:buClr>
              <a:buSzPct val="150000"/>
              <a:buFont typeface="Wingdings" pitchFamily="2" charset="2"/>
              <a:buChar char="§"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buFont typeface="Wingdings" pitchFamily="2" charset="2"/>
              <a:buNone/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72DB282-D425-42A2-9BE5-97DA4083C40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73" y="3887666"/>
            <a:ext cx="1740882" cy="1272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" y="5180068"/>
            <a:ext cx="1768549" cy="11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0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72DB282-D425-42A2-9BE5-97DA4083C40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08720"/>
            <a:ext cx="7632848" cy="5256584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uk-UA" sz="1600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928" y="2866417"/>
            <a:ext cx="684048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Дякую за увагу</a:t>
            </a:r>
            <a:endParaRPr lang="uk-UA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594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ГМО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uk-UA" dirty="0" smtClean="0"/>
              <a:t>ГМО – організми, в геном яких вставлена «конструкція»:</a:t>
            </a:r>
            <a:endParaRPr lang="en-US" dirty="0"/>
          </a:p>
        </p:txBody>
      </p:sp>
      <p:sp>
        <p:nvSpPr>
          <p:cNvPr id="3" name="AutoShape 2" descr="Image result for GMO construc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876300"/>
            <a:ext cx="2952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30350" y="1751666"/>
            <a:ext cx="5544616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16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671966"/>
            <a:ext cx="3024336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16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136" y="3671966"/>
            <a:ext cx="3096344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16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0" y="3671966"/>
            <a:ext cx="432048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16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0072" y="3671966"/>
            <a:ext cx="583085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16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3928" y="3671966"/>
            <a:ext cx="1296144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1600" dirty="0" err="1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" name="Straight Arrow Connector 6"/>
          <p:cNvCxnSpPr>
            <a:stCxn id="13" idx="2"/>
          </p:cNvCxnSpPr>
          <p:nvPr/>
        </p:nvCxnSpPr>
        <p:spPr>
          <a:xfrm flipH="1">
            <a:off x="1619672" y="3959998"/>
            <a:ext cx="2088232" cy="100811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4572000" y="3959998"/>
            <a:ext cx="0" cy="100811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>
            <a:off x="5511615" y="3959998"/>
            <a:ext cx="1832693" cy="100811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6732" y="5096796"/>
            <a:ext cx="1676742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Промотор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US" sz="1600" dirty="0">
              <a:latin typeface="+mn-lt"/>
            </a:endParaRPr>
          </a:p>
          <a:p>
            <a:pPr algn="ctr"/>
            <a:r>
              <a:rPr lang="uk-UA" sz="1600" i="1" dirty="0" smtClean="0">
                <a:latin typeface="+mn-lt"/>
              </a:rPr>
              <a:t>Активує ген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uk-UA" sz="1600" i="1" dirty="0" smtClean="0">
                <a:latin typeface="+mn-lt"/>
              </a:rPr>
              <a:t>Найчастіше</a:t>
            </a:r>
            <a:r>
              <a:rPr lang="en-US" sz="1600" i="1" dirty="0" smtClean="0">
                <a:latin typeface="+mn-lt"/>
              </a:rPr>
              <a:t>: </a:t>
            </a:r>
            <a:r>
              <a:rPr lang="en-US" sz="1600" i="1" dirty="0">
                <a:latin typeface="+mn-lt"/>
              </a:rPr>
              <a:t>35S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9055" y="5096797"/>
            <a:ext cx="330590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Ген інтересу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uk-UA" sz="1600" i="1" dirty="0" smtClean="0">
                <a:latin typeface="+mn-lt"/>
              </a:rPr>
              <a:t>Кодує білок з потрібною функцією</a:t>
            </a:r>
            <a:endParaRPr lang="en-US" sz="1600" i="1" dirty="0">
              <a:latin typeface="+mn-lt"/>
            </a:endParaRPr>
          </a:p>
          <a:p>
            <a:pPr algn="ctr"/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9604" y="5096796"/>
            <a:ext cx="2052678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+mn-lt"/>
              </a:rPr>
              <a:t>Термінатор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US" sz="1600" dirty="0">
              <a:latin typeface="+mn-lt"/>
            </a:endParaRPr>
          </a:p>
          <a:p>
            <a:pPr algn="ctr"/>
            <a:r>
              <a:rPr lang="uk-UA" sz="1600" i="1" dirty="0" smtClean="0">
                <a:latin typeface="+mn-lt"/>
              </a:rPr>
              <a:t>Вказує на кінець гену</a:t>
            </a:r>
            <a:endParaRPr lang="en-US" sz="1600" i="1" dirty="0">
              <a:latin typeface="+mn-lt"/>
            </a:endParaRPr>
          </a:p>
          <a:p>
            <a:pPr algn="ctr"/>
            <a:r>
              <a:rPr lang="uk-UA" sz="1600" i="1" dirty="0" smtClean="0">
                <a:solidFill>
                  <a:schemeClr val="tx1"/>
                </a:solidFill>
                <a:latin typeface="+mn-lt"/>
              </a:rPr>
              <a:t>Найчастіше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600" i="1" dirty="0" err="1">
                <a:solidFill>
                  <a:schemeClr val="tx1"/>
                </a:solidFill>
                <a:latin typeface="+mn-lt"/>
              </a:rPr>
              <a:t>nos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ight Brace 19"/>
          <p:cNvSpPr/>
          <p:nvPr/>
        </p:nvSpPr>
        <p:spPr>
          <a:xfrm rot="16200000">
            <a:off x="4409982" y="2285812"/>
            <a:ext cx="468052" cy="2304256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98675" y="2567455"/>
            <a:ext cx="112139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Конструкція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4750" y="1547255"/>
            <a:ext cx="40716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ДНК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53" y="3454518"/>
            <a:ext cx="40716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ДНК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57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Навіщо потрібні ГМО?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QIAGEN, Mar. 2015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05BC5-4F98-4326-8033-BEF3F8361EDB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 b="649"/>
          <a:stretch>
            <a:fillRect/>
          </a:stretch>
        </p:blipFill>
        <p:spPr>
          <a:xfrm>
            <a:off x="1115616" y="957819"/>
            <a:ext cx="6912768" cy="54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2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782241" cy="288925"/>
          </a:xfrm>
        </p:spPr>
        <p:txBody>
          <a:bodyPr/>
          <a:lstStyle/>
          <a:p>
            <a:r>
              <a:rPr lang="uk-UA" b="1" dirty="0" smtClean="0"/>
              <a:t>Очевидні переваги      </a:t>
            </a:r>
            <a:r>
              <a:rPr lang="uk-UA" b="1" dirty="0" smtClean="0"/>
              <a:t>	</a:t>
            </a:r>
            <a:r>
              <a:rPr lang="uk-UA" b="1" dirty="0"/>
              <a:t>	</a:t>
            </a:r>
            <a:r>
              <a:rPr lang="uk-UA" b="1" dirty="0" smtClean="0"/>
              <a:t>А </a:t>
            </a:r>
            <a:r>
              <a:rPr lang="uk-UA" b="1" dirty="0" smtClean="0"/>
              <a:t>який ризик?</a:t>
            </a:r>
            <a:endParaRPr lang="uk-UA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u="sng" dirty="0" smtClean="0"/>
              <a:t>Стійкість до гербіцидів</a:t>
            </a:r>
          </a:p>
          <a:p>
            <a:r>
              <a:rPr lang="uk-UA" dirty="0" smtClean="0"/>
              <a:t>Стійкість до шкідників</a:t>
            </a:r>
          </a:p>
          <a:p>
            <a:r>
              <a:rPr lang="uk-UA" dirty="0" smtClean="0"/>
              <a:t>Більша врожайність</a:t>
            </a:r>
          </a:p>
          <a:p>
            <a:r>
              <a:rPr lang="uk-UA" dirty="0" smtClean="0"/>
              <a:t>Довше зберігання</a:t>
            </a:r>
          </a:p>
          <a:p>
            <a:r>
              <a:rPr lang="uk-UA" dirty="0" smtClean="0"/>
              <a:t>Харчова цінність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Безконтрольне використання гербіцидів</a:t>
            </a:r>
          </a:p>
          <a:p>
            <a:r>
              <a:rPr lang="uk-UA" dirty="0" smtClean="0"/>
              <a:t>Вплив на </a:t>
            </a:r>
            <a:r>
              <a:rPr lang="uk-UA" dirty="0" err="1" smtClean="0"/>
              <a:t>біорізноманіття</a:t>
            </a:r>
            <a:endParaRPr lang="uk-UA" dirty="0" smtClean="0"/>
          </a:p>
          <a:p>
            <a:r>
              <a:rPr lang="uk-UA" dirty="0" smtClean="0"/>
              <a:t>Імовірність несподіваного </a:t>
            </a:r>
            <a:r>
              <a:rPr lang="uk-UA" dirty="0" err="1" smtClean="0"/>
              <a:t>“включення”</a:t>
            </a:r>
            <a:r>
              <a:rPr lang="uk-UA" dirty="0" smtClean="0"/>
              <a:t> шкідливих генів</a:t>
            </a:r>
            <a:endParaRPr lang="uk-UA" dirty="0"/>
          </a:p>
        </p:txBody>
      </p:sp>
      <p:pic>
        <p:nvPicPr>
          <p:cNvPr id="1026" name="Picture 2" descr="Результат пошуку зображень за запитом &quot;bad gm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4093369"/>
            <a:ext cx="2857500" cy="190738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1331914" y="260350"/>
            <a:ext cx="7563483" cy="288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mtClean="0"/>
              <a:t>Навіщо потрібні ГМО?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183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782241" cy="288925"/>
          </a:xfrm>
        </p:spPr>
        <p:txBody>
          <a:bodyPr/>
          <a:lstStyle/>
          <a:p>
            <a:r>
              <a:rPr lang="uk-UA" b="1" dirty="0" smtClean="0"/>
              <a:t>Найпоширеніша ГМ соя – </a:t>
            </a:r>
            <a:r>
              <a:rPr lang="en-US" b="1" dirty="0" smtClean="0"/>
              <a:t>Roundup Ready</a:t>
            </a:r>
            <a:endParaRPr lang="uk-UA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19814" cy="955303"/>
          </a:xfrm>
        </p:spPr>
        <p:txBody>
          <a:bodyPr/>
          <a:lstStyle/>
          <a:p>
            <a:r>
              <a:rPr lang="uk-UA" u="sng" dirty="0" smtClean="0"/>
              <a:t>Стійкість до </a:t>
            </a:r>
            <a:r>
              <a:rPr lang="uk-UA" u="sng" dirty="0" err="1" smtClean="0"/>
              <a:t>гліфосату</a:t>
            </a:r>
            <a:r>
              <a:rPr lang="uk-UA" u="sng" dirty="0" smtClean="0"/>
              <a:t> забезпечується геном </a:t>
            </a:r>
            <a:r>
              <a:rPr lang="en-US" i="1" u="sng" dirty="0" smtClean="0"/>
              <a:t>ESPS</a:t>
            </a:r>
            <a:r>
              <a:rPr lang="en-US" u="sng" dirty="0" smtClean="0"/>
              <a:t> </a:t>
            </a:r>
            <a:r>
              <a:rPr lang="ru-RU" u="sng" dirty="0" smtClean="0"/>
              <a:t>з </a:t>
            </a:r>
            <a:r>
              <a:rPr lang="en-US" i="1" u="sng" dirty="0" smtClean="0"/>
              <a:t>Agrobacterium </a:t>
            </a:r>
            <a:r>
              <a:rPr lang="en-US" i="1" u="sng" dirty="0" err="1" smtClean="0"/>
              <a:t>tumefaciens</a:t>
            </a:r>
            <a:r>
              <a:rPr lang="en-US" i="1" u="sng" dirty="0" smtClean="0"/>
              <a:t> </a:t>
            </a:r>
            <a:r>
              <a:rPr lang="uk-UA" i="1" u="sng" dirty="0" smtClean="0"/>
              <a:t> </a:t>
            </a:r>
            <a:endParaRPr lang="uk-UA" i="1" u="sng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1331914" y="260350"/>
            <a:ext cx="7563483" cy="288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mtClean="0"/>
              <a:t>Навіщо потрібні ГМО?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2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5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Законодавство щодо ГМО - ЄС</a:t>
            </a:r>
            <a:endParaRPr lang="en-US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7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5122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904656" cy="53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8364" r="21650" b="8364"/>
          <a:stretch/>
        </p:blipFill>
        <p:spPr>
          <a:xfrm>
            <a:off x="4031432" y="1214168"/>
            <a:ext cx="5112568" cy="504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Законодавство щодо ГМО - ЄС</a:t>
            </a:r>
            <a:endParaRPr lang="en-US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8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72" y="1196752"/>
            <a:ext cx="6699492" cy="3168352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>
            <a:off x="81632" y="1214168"/>
            <a:ext cx="360040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de-DE" sz="1600" dirty="0" err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49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Законодавство щодо ГМО - ЄС</a:t>
            </a:r>
            <a:endParaRPr lang="en-US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t>Title, Location,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1DA1F-F911-476F-819F-D88EB448CA96}" type="slidenum">
              <a:rPr lang="en-GB" smtClean="0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9</a:t>
            </a:fld>
            <a:endParaRPr lang="en-GB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18" y="1182801"/>
            <a:ext cx="58647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Випадок 1 – Продукт містить ГМО і більше ніж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0,9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%: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	Маркування обов’язкове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418" y="2308769"/>
            <a:ext cx="52166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Продукт НЕ містить ГМО або менше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0,9%: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Без маркування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418" y="3434737"/>
            <a:ext cx="55047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Тваринний продукт і тварини годували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Без маркування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418" y="4560705"/>
            <a:ext cx="64408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4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uk-UA" sz="1600" dirty="0"/>
              <a:t>Тваринний продукт і тварини годували </a:t>
            </a:r>
            <a:r>
              <a:rPr lang="uk-UA" sz="1600" dirty="0" smtClean="0"/>
              <a:t>без корму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Дозволено маркування «Без ГМО»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418" y="5686673"/>
            <a:ext cx="78809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/>
              <a:t>Випадок 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5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Продукт не має стосунку до жодних видів ГМО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наприклад, вода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uk-UA" sz="1600" dirty="0" smtClean="0">
                <a:solidFill>
                  <a:schemeClr val="tx1"/>
                </a:solidFill>
                <a:latin typeface="+mn-lt"/>
              </a:rPr>
              <a:t>	НЕ дозволяється маркування «Без ГМО» (на відміну від США чи України)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031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fidentialMark"/>
</p:tagLst>
</file>

<file path=ppt/theme/theme1.xml><?xml version="1.0" encoding="utf-8"?>
<a:theme xmlns:a="http://schemas.openxmlformats.org/drawingml/2006/main" name="blank">
  <a:themeElements>
    <a:clrScheme name="QIAGEN">
      <a:dk1>
        <a:srgbClr val="000000"/>
      </a:dk1>
      <a:lt1>
        <a:srgbClr val="FFFFFF"/>
      </a:lt1>
      <a:dk2>
        <a:srgbClr val="4B6791"/>
      </a:dk2>
      <a:lt2>
        <a:srgbClr val="5F5F5F"/>
      </a:lt2>
      <a:accent1>
        <a:srgbClr val="1B3067"/>
      </a:accent1>
      <a:accent2>
        <a:srgbClr val="5472A1"/>
      </a:accent2>
      <a:accent3>
        <a:srgbClr val="BDCADD"/>
      </a:accent3>
      <a:accent4>
        <a:srgbClr val="909090"/>
      </a:accent4>
      <a:accent5>
        <a:srgbClr val="C0C0C0"/>
      </a:accent5>
      <a:accent6>
        <a:srgbClr val="E0003C"/>
      </a:accent6>
      <a:hlink>
        <a:srgbClr val="1B3067"/>
      </a:hlink>
      <a:folHlink>
        <a:srgbClr val="5472A1"/>
      </a:folHlink>
    </a:clrScheme>
    <a:fontScheme name="QIA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spcBef>
            <a:spcPct val="20000"/>
          </a:spcBef>
          <a:buClr>
            <a:srgbClr val="000000"/>
          </a:buClr>
          <a:buSzPct val="100000"/>
          <a:defRPr sz="1600" dirty="0" smtClean="0">
            <a:solidFill>
              <a:schemeClr val="tx1"/>
            </a:solidFill>
            <a:latin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/>
        </a:defPPr>
      </a:lstStyle>
    </a:txDef>
  </a:objectDefaults>
  <a:extraClrSchemeLst/>
  <a:custClrLst>
    <a:custClr name="Black 100%">
      <a:srgbClr val="000000"/>
    </a:custClr>
    <a:custClr name="Black 65%">
      <a:srgbClr val="595959"/>
    </a:custClr>
    <a:custClr name="Black 40%">
      <a:srgbClr val="999999"/>
    </a:custClr>
    <a:custClr name="Black 25%">
      <a:srgbClr val="BFBFBF"/>
    </a:custClr>
    <a:custClr name="Black 10%">
      <a:srgbClr val="E5E5E5"/>
    </a:custClr>
    <a:custClr name="Dark blue 100%">
      <a:srgbClr val="1B3067"/>
    </a:custClr>
    <a:custClr name="Dark blue 65%">
      <a:srgbClr val="6B789C"/>
    </a:custClr>
    <a:custClr name="Dark blue 40%">
      <a:srgbClr val="A4ACC2"/>
    </a:custClr>
    <a:custClr name="Dark blue 25%">
      <a:srgbClr val="C6CBD9"/>
    </a:custClr>
    <a:custClr name="Dark blue 10%">
      <a:srgbClr val="E8EAF0"/>
    </a:custClr>
    <a:custClr name="Purple 100%">
      <a:srgbClr val="6E3E6D"/>
    </a:custClr>
    <a:custClr name="Purple 65%">
      <a:srgbClr val="A181A0"/>
    </a:custClr>
    <a:custClr name="Purple 40%">
      <a:srgbClr val="C5B2C5"/>
    </a:custClr>
    <a:custClr name="Purple 25%">
      <a:srgbClr val="DBCFDA"/>
    </a:custClr>
    <a:custClr name="Purple 10%">
      <a:srgbClr val="F0EBF0"/>
    </a:custClr>
    <a:custClr name="Red 100%">
      <a:srgbClr val="AD1525"/>
    </a:custClr>
    <a:custClr name="Red 65%">
      <a:srgbClr val="CA6771"/>
    </a:custClr>
    <a:custClr name="Red 40%">
      <a:srgbClr val="DEA1A8"/>
    </a:custClr>
    <a:custClr name="Red 25%">
      <a:srgbClr val="EAC4C8"/>
    </a:custClr>
    <a:custClr name="Red 10%">
      <a:srgbClr val="F7E7E9"/>
    </a:custClr>
    <a:custClr name="Yellow 100%">
      <a:srgbClr val="FFCC1A"/>
    </a:custClr>
    <a:custClr name="Yellow 65%">
      <a:srgbClr val="FFDE6A"/>
    </a:custClr>
    <a:custClr name="Yellow 40%">
      <a:srgbClr val="FFEBA3"/>
    </a:custClr>
    <a:custClr name="Yellow 25%">
      <a:srgbClr val="FFF2C6"/>
    </a:custClr>
    <a:custClr name="Yellow 10%">
      <a:srgbClr val="FFFAE8"/>
    </a:custClr>
    <a:custClr name="Green 100%">
      <a:srgbClr val="007045"/>
    </a:custClr>
    <a:custClr name="Green 65%">
      <a:srgbClr val="59A286"/>
    </a:custClr>
    <a:custClr name="Green 40%">
      <a:srgbClr val="99C6B5"/>
    </a:custClr>
    <a:custClr name="Green 25%">
      <a:srgbClr val="BFDBD0"/>
    </a:custClr>
    <a:custClr name="Green 10%">
      <a:srgbClr val="E5F0EC"/>
    </a:custClr>
    <a:custClr name="Blue 100%">
      <a:srgbClr val="004D9F"/>
    </a:custClr>
    <a:custClr name="Blue 65%">
      <a:srgbClr val="598BC1"/>
    </a:custClr>
    <a:custClr name="Blue 40%">
      <a:srgbClr val="99B8D9"/>
    </a:custClr>
    <a:custClr name="Blue 25%">
      <a:srgbClr val="BFD2E7"/>
    </a:custClr>
    <a:custClr name="Blue 10%">
      <a:srgbClr val="E5EDF5"/>
    </a:custClr>
  </a:custClrLst>
</a:theme>
</file>

<file path=ppt/theme/theme2.xml><?xml version="1.0" encoding="utf-8"?>
<a:theme xmlns:a="http://schemas.openxmlformats.org/drawingml/2006/main" name="1_blank">
  <a:themeElements>
    <a:clrScheme name="QIAGEN">
      <a:dk1>
        <a:srgbClr val="000000"/>
      </a:dk1>
      <a:lt1>
        <a:sysClr val="window" lastClr="FFFFFF"/>
      </a:lt1>
      <a:dk2>
        <a:srgbClr val="4B6791"/>
      </a:dk2>
      <a:lt2>
        <a:srgbClr val="5F5F5F"/>
      </a:lt2>
      <a:accent1>
        <a:srgbClr val="1B3067"/>
      </a:accent1>
      <a:accent2>
        <a:srgbClr val="5472A1"/>
      </a:accent2>
      <a:accent3>
        <a:srgbClr val="BDCADD"/>
      </a:accent3>
      <a:accent4>
        <a:srgbClr val="909090"/>
      </a:accent4>
      <a:accent5>
        <a:srgbClr val="C0C0C0"/>
      </a:accent5>
      <a:accent6>
        <a:srgbClr val="E0003C"/>
      </a:accent6>
      <a:hlink>
        <a:srgbClr val="1B3067"/>
      </a:hlink>
      <a:folHlink>
        <a:srgbClr val="5472A1"/>
      </a:folHlink>
    </a:clrScheme>
    <a:fontScheme name="QIA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0" tIns="0" rIns="0" bIns="0" rtlCol="0" anchor="t"/>
      <a:lstStyle>
        <a:defPPr algn="ctr">
          <a:defRPr sz="1600" dirty="0" err="1" smtClean="0">
            <a:solidFill>
              <a:schemeClr val="tx1"/>
            </a:solidFill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custClrLst>
    <a:custClr name="Black 100%">
      <a:srgbClr val="000000"/>
    </a:custClr>
    <a:custClr name="Black 65%">
      <a:srgbClr val="595959"/>
    </a:custClr>
    <a:custClr name="Black 40%">
      <a:srgbClr val="999999"/>
    </a:custClr>
    <a:custClr name="Black 25%">
      <a:srgbClr val="BFBFBF"/>
    </a:custClr>
    <a:custClr name="Black 10%">
      <a:srgbClr val="E5E5E5"/>
    </a:custClr>
    <a:custClr name="Dark blue 100%">
      <a:srgbClr val="1B3067"/>
    </a:custClr>
    <a:custClr name="Dark blue 65%">
      <a:srgbClr val="6B789C"/>
    </a:custClr>
    <a:custClr name="Dark blue 40%">
      <a:srgbClr val="A4ACC2"/>
    </a:custClr>
    <a:custClr name="Dark blue 25%">
      <a:srgbClr val="C6CBD9"/>
    </a:custClr>
    <a:custClr name="Dark blue 10%">
      <a:srgbClr val="E8EAF0"/>
    </a:custClr>
    <a:custClr name="Purple 100%">
      <a:srgbClr val="6E3E6D"/>
    </a:custClr>
    <a:custClr name="Purple 65%">
      <a:srgbClr val="A181A0"/>
    </a:custClr>
    <a:custClr name="Purple 40%">
      <a:srgbClr val="C5B2C5"/>
    </a:custClr>
    <a:custClr name="Purple 25%">
      <a:srgbClr val="DBCFDA"/>
    </a:custClr>
    <a:custClr name="Purple 10%">
      <a:srgbClr val="F0EBF0"/>
    </a:custClr>
    <a:custClr name="Red 100%">
      <a:srgbClr val="AD1525"/>
    </a:custClr>
    <a:custClr name="Red 65%">
      <a:srgbClr val="CA6771"/>
    </a:custClr>
    <a:custClr name="Red 40%">
      <a:srgbClr val="DEA1A8"/>
    </a:custClr>
    <a:custClr name="Red 25%">
      <a:srgbClr val="EAC4C8"/>
    </a:custClr>
    <a:custClr name="Red 10%">
      <a:srgbClr val="F7E7E9"/>
    </a:custClr>
    <a:custClr name="Yellow 100%">
      <a:srgbClr val="FFCC1A"/>
    </a:custClr>
    <a:custClr name="Yellow 65%">
      <a:srgbClr val="FFDE6A"/>
    </a:custClr>
    <a:custClr name="Yellow 40%">
      <a:srgbClr val="FFEBA3"/>
    </a:custClr>
    <a:custClr name="Yellow 25%">
      <a:srgbClr val="FFF2C6"/>
    </a:custClr>
    <a:custClr name="Yellow 10%">
      <a:srgbClr val="FFFAE8"/>
    </a:custClr>
    <a:custClr name="Green 100%">
      <a:srgbClr val="007045"/>
    </a:custClr>
    <a:custClr name="Green 65%">
      <a:srgbClr val="59A286"/>
    </a:custClr>
    <a:custClr name="Green 40%">
      <a:srgbClr val="99C6B5"/>
    </a:custClr>
    <a:custClr name="Green 25%">
      <a:srgbClr val="BFDBD0"/>
    </a:custClr>
    <a:custClr name="Green 10%">
      <a:srgbClr val="E5F0EC"/>
    </a:custClr>
    <a:custClr name="Blue 100%">
      <a:srgbClr val="004D9F"/>
    </a:custClr>
    <a:custClr name="Blue 65%">
      <a:srgbClr val="598BC1"/>
    </a:custClr>
    <a:custClr name="Blue 40%">
      <a:srgbClr val="99B8D9"/>
    </a:custClr>
    <a:custClr name="Blue 25%">
      <a:srgbClr val="BFD2E7"/>
    </a:custClr>
    <a:custClr name="Blue 10%">
      <a:srgbClr val="E5EDF5"/>
    </a:custClr>
  </a:custClrLst>
  <a:extLst>
    <a:ext uri="{05A4C25C-085E-4340-85A3-A5531E510DB2}">
      <thm15:themeFamily xmlns:thm15="http://schemas.microsoft.com/office/thememl/2012/main" name="QIAGEN Master.potx" id="{5948A26B-6465-4095-92D1-97BB159D7636}" vid="{D8842ECA-EE11-40CA-A4FE-8E2CF59508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448</TotalTime>
  <Words>915</Words>
  <Application>Microsoft Office PowerPoint</Application>
  <PresentationFormat>Экран (4:3)</PresentationFormat>
  <Paragraphs>252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Microsoft YaHei</vt:lpstr>
      <vt:lpstr>Aharoni</vt:lpstr>
      <vt:lpstr>Arial</vt:lpstr>
      <vt:lpstr>Arial Black</vt:lpstr>
      <vt:lpstr>Calibri</vt:lpstr>
      <vt:lpstr>Lao UI</vt:lpstr>
      <vt:lpstr>Times New Roman</vt:lpstr>
      <vt:lpstr>Verdana</vt:lpstr>
      <vt:lpstr>Wingdings</vt:lpstr>
      <vt:lpstr>blank</vt:lpstr>
      <vt:lpstr>1_blank</vt:lpstr>
      <vt:lpstr>Методы определения ГМО в сое</vt:lpstr>
      <vt:lpstr>XXI століття – це століття біотехнологій</vt:lpstr>
      <vt:lpstr>Що таке ГМО?</vt:lpstr>
      <vt:lpstr>Навіщо потрібні ГМО?</vt:lpstr>
      <vt:lpstr>Очевидні переваги        А який ризик?</vt:lpstr>
      <vt:lpstr>Найпоширеніша ГМ соя – Roundup Ready</vt:lpstr>
      <vt:lpstr>Законодавство щодо ГМО - ЄС</vt:lpstr>
      <vt:lpstr>Законодавство щодо ГМО - ЄС</vt:lpstr>
      <vt:lpstr>Законодавство щодо ГМО - ЄС</vt:lpstr>
      <vt:lpstr>Законодавство щодо ГМО - ЄС</vt:lpstr>
      <vt:lpstr>Законодавство щодо ГМО - ЄС</vt:lpstr>
      <vt:lpstr>Законодавство щодо ГМО - ЄС</vt:lpstr>
      <vt:lpstr>Законодавство щодо маркування ГМО</vt:lpstr>
      <vt:lpstr>Презентация PowerPoint</vt:lpstr>
      <vt:lpstr>Презентация PowerPoint</vt:lpstr>
      <vt:lpstr>Принцип</vt:lpstr>
      <vt:lpstr>Що таке ПЛР? </vt:lpstr>
      <vt:lpstr>Agenda</vt:lpstr>
      <vt:lpstr>Чому саме QIAGEN?</vt:lpstr>
      <vt:lpstr>Презентация PowerPoint</vt:lpstr>
      <vt:lpstr>QIAGEN Solutions for GMO Detection</vt:lpstr>
      <vt:lpstr>QIAGEN – рішення для детекції ГМО</vt:lpstr>
      <vt:lpstr>QIAGEN – рішення для детекції ГМО</vt:lpstr>
      <vt:lpstr>Рішення QIAGEN для ідентифікації рослин/компонентів їжі  Томущо довіра – найважливіший інгредієнт</vt:lpstr>
      <vt:lpstr>Презентация PowerPoint</vt:lpstr>
      <vt:lpstr>Презентация PowerPoint</vt:lpstr>
      <vt:lpstr>Презентация PowerPoint</vt:lpstr>
    </vt:vector>
  </TitlesOfParts>
  <Company>QIAGEN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Hennart</dc:creator>
  <cp:lastModifiedBy>Родригес Руслан Рейнальдович</cp:lastModifiedBy>
  <cp:revision>92</cp:revision>
  <dcterms:created xsi:type="dcterms:W3CDTF">2016-09-05T09:05:55Z</dcterms:created>
  <dcterms:modified xsi:type="dcterms:W3CDTF">2017-11-15T11:52:58Z</dcterms:modified>
</cp:coreProperties>
</file>